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1" r:id="rId15"/>
    <p:sldId id="282" r:id="rId16"/>
    <p:sldId id="283" r:id="rId17"/>
    <p:sldId id="285" r:id="rId18"/>
    <p:sldId id="286" r:id="rId19"/>
    <p:sldId id="287" r:id="rId20"/>
    <p:sldId id="269" r:id="rId21"/>
    <p:sldId id="270" r:id="rId22"/>
    <p:sldId id="272" r:id="rId23"/>
    <p:sldId id="273" r:id="rId24"/>
    <p:sldId id="274" r:id="rId25"/>
    <p:sldId id="275" r:id="rId26"/>
    <p:sldId id="276" r:id="rId27"/>
    <p:sldId id="277" r:id="rId28"/>
    <p:sldId id="279" r:id="rId29"/>
    <p:sldId id="280" r:id="rId30"/>
  </p:sldIdLst>
  <p:sldSz cx="9144000" cy="6858000" type="screen4x3"/>
  <p:notesSz cx="9144000" cy="6858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BE36"/>
    <a:srgbClr val="008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554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‹Nº›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8524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‹Nº›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4662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‹Nº›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32556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‹Nº›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76450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‹Nº›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4357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‹Nº›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8075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‹Nº›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8444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‹Nº›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11067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‹Nº›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370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‹Nº›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72854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uk-UA" smtClean="0"/>
              <a:t>‹Nº›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9732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uk-UA" smtClean="0"/>
              <a:t>‹Nº›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9663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claraine-pdn.ine.mx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ilvia.gomez@inai.org.mx" TargetMode="External"/><Relationship Id="rId5" Type="http://schemas.openxmlformats.org/officeDocument/2006/relationships/hyperlink" Target="mailto:gerardo.clara@inai.org.mx" TargetMode="External"/><Relationship Id="rId4" Type="http://schemas.openxmlformats.org/officeDocument/2006/relationships/hyperlink" Target="mailto:alejandro.rodriguez@inai.org.mx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hyperlink" Target="mailto:silvia.gomez@inai.org.mx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lejandro.rodriguez@inai.org.mx" TargetMode="External"/><Relationship Id="rId5" Type="http://schemas.openxmlformats.org/officeDocument/2006/relationships/hyperlink" Target="mailto:gerardo.clara@inai.org.mx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claraine-pdn.ine.mx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LANCH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3431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2370" y="2731532"/>
            <a:ext cx="6779259" cy="17363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chemeClr val="bg1"/>
                </a:solidFill>
                <a:latin typeface="Arial"/>
                <a:cs typeface="Arial"/>
              </a:rPr>
              <a:t>Guía </a:t>
            </a:r>
            <a:r>
              <a:rPr sz="2800" dirty="0">
                <a:solidFill>
                  <a:schemeClr val="bg1"/>
                </a:solidFill>
                <a:latin typeface="Arial"/>
                <a:cs typeface="Arial"/>
              </a:rPr>
              <a:t>para la </a:t>
            </a:r>
            <a:r>
              <a:rPr sz="2800" spc="-5" dirty="0">
                <a:solidFill>
                  <a:schemeClr val="bg1"/>
                </a:solidFill>
                <a:latin typeface="Arial"/>
                <a:cs typeface="Arial"/>
              </a:rPr>
              <a:t>presentación </a:t>
            </a:r>
            <a:r>
              <a:rPr sz="2800" dirty="0">
                <a:solidFill>
                  <a:schemeClr val="bg1"/>
                </a:solidFill>
                <a:latin typeface="Arial"/>
                <a:cs typeface="Arial"/>
              </a:rPr>
              <a:t>de</a:t>
            </a:r>
            <a:r>
              <a:rPr sz="2800" spc="-4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chemeClr val="bg1"/>
                </a:solidFill>
                <a:latin typeface="Arial"/>
                <a:cs typeface="Arial"/>
              </a:rPr>
              <a:t>la  </a:t>
            </a:r>
            <a:r>
              <a:rPr sz="2800" spc="-5" dirty="0">
                <a:solidFill>
                  <a:schemeClr val="bg1"/>
                </a:solidFill>
                <a:latin typeface="Arial"/>
                <a:cs typeface="Arial"/>
              </a:rPr>
              <a:t>Declaración de </a:t>
            </a:r>
            <a:r>
              <a:rPr sz="2800" dirty="0">
                <a:solidFill>
                  <a:schemeClr val="bg1"/>
                </a:solidFill>
                <a:latin typeface="Arial"/>
                <a:cs typeface="Arial"/>
              </a:rPr>
              <a:t>modificación  patrimonial, de </a:t>
            </a:r>
            <a:r>
              <a:rPr sz="2800" spc="-5" dirty="0">
                <a:solidFill>
                  <a:schemeClr val="bg1"/>
                </a:solidFill>
                <a:latin typeface="Arial"/>
                <a:cs typeface="Arial"/>
              </a:rPr>
              <a:t>intereses </a:t>
            </a:r>
            <a:r>
              <a:rPr sz="2800" dirty="0">
                <a:solidFill>
                  <a:schemeClr val="bg1"/>
                </a:solidFill>
                <a:latin typeface="Arial"/>
                <a:cs typeface="Arial"/>
              </a:rPr>
              <a:t>y la </a:t>
            </a:r>
            <a:r>
              <a:rPr sz="2800" spc="-5" dirty="0">
                <a:solidFill>
                  <a:schemeClr val="bg1"/>
                </a:solidFill>
                <a:latin typeface="Arial"/>
                <a:cs typeface="Arial"/>
              </a:rPr>
              <a:t>Constancia </a:t>
            </a:r>
            <a:r>
              <a:rPr sz="2800" dirty="0">
                <a:solidFill>
                  <a:schemeClr val="bg1"/>
                </a:solidFill>
                <a:latin typeface="Arial"/>
                <a:cs typeface="Arial"/>
              </a:rPr>
              <a:t>de presentación  de declaración</a:t>
            </a:r>
            <a:r>
              <a:rPr sz="2800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chemeClr val="bg1"/>
                </a:solidFill>
                <a:latin typeface="Arial"/>
                <a:cs typeface="Arial"/>
              </a:rPr>
              <a:t>fiscal.</a:t>
            </a:r>
            <a:endParaRPr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2663442" y="1261978"/>
            <a:ext cx="328015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s-MX" sz="3200" b="1" spc="-5" dirty="0">
                <a:latin typeface="Arial"/>
                <a:cs typeface="Arial"/>
              </a:rPr>
              <a:t>REGISTRO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6443" y="1895347"/>
            <a:ext cx="8212455" cy="1241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s-MX" sz="2800" b="1" spc="-5" dirty="0">
                <a:latin typeface="Arial"/>
                <a:cs typeface="Arial"/>
              </a:rPr>
              <a:t>Paso 1</a:t>
            </a:r>
            <a:endParaRPr lang="es-MX" spc="-5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s-MX" sz="1700" spc="-5" dirty="0">
                <a:latin typeface="Arial"/>
                <a:cs typeface="Arial"/>
              </a:rPr>
              <a:t>El primer paso para crear nuestro registro de </a:t>
            </a:r>
            <a:r>
              <a:rPr lang="es-MX" sz="1700" b="1" spc="-5" dirty="0">
                <a:latin typeface="Arial"/>
                <a:cs typeface="Arial"/>
              </a:rPr>
              <a:t>USUARIO</a:t>
            </a:r>
            <a:r>
              <a:rPr lang="es-MX" sz="1700" spc="-5" dirty="0">
                <a:latin typeface="Arial"/>
                <a:cs typeface="Arial"/>
              </a:rPr>
              <a:t> y </a:t>
            </a:r>
            <a:r>
              <a:rPr lang="es-MX" sz="1700" b="1" spc="-5" dirty="0">
                <a:latin typeface="Arial"/>
                <a:cs typeface="Arial"/>
              </a:rPr>
              <a:t>CONTRASEÑA</a:t>
            </a:r>
            <a:r>
              <a:rPr lang="es-MX" sz="1700" spc="-5" dirty="0">
                <a:latin typeface="Arial"/>
                <a:cs typeface="Arial"/>
              </a:rPr>
              <a:t> en el sistema es darle </a:t>
            </a:r>
            <a:r>
              <a:rPr lang="es-MX" sz="1700" b="1" spc="-5" dirty="0">
                <a:latin typeface="Arial"/>
                <a:cs typeface="Arial"/>
              </a:rPr>
              <a:t>CLICK</a:t>
            </a:r>
            <a:r>
              <a:rPr lang="es-MX" sz="1700" spc="-5" dirty="0">
                <a:latin typeface="Arial"/>
                <a:cs typeface="Arial"/>
              </a:rPr>
              <a:t> en la opción de “</a:t>
            </a:r>
            <a:r>
              <a:rPr lang="es-MX" sz="1700" b="1" spc="-5" dirty="0">
                <a:latin typeface="Arial"/>
                <a:cs typeface="Arial"/>
              </a:rPr>
              <a:t>Regístrate aquí</a:t>
            </a:r>
            <a:r>
              <a:rPr lang="es-MX" sz="1700" spc="-5" dirty="0">
                <a:latin typeface="Arial"/>
                <a:cs typeface="Arial"/>
              </a:rPr>
              <a:t>”</a:t>
            </a:r>
            <a:r>
              <a:rPr sz="1700" spc="-15" dirty="0">
                <a:latin typeface="Arial"/>
                <a:cs typeface="Arial"/>
              </a:rPr>
              <a:t>.</a:t>
            </a:r>
            <a:r>
              <a:rPr lang="es-MX" sz="1700" spc="-15" dirty="0">
                <a:latin typeface="Arial"/>
                <a:cs typeface="Arial"/>
              </a:rPr>
              <a:t> </a:t>
            </a:r>
            <a:r>
              <a:rPr lang="es-MX" sz="1700" b="1" spc="-15" dirty="0">
                <a:latin typeface="Arial"/>
                <a:cs typeface="Arial"/>
              </a:rPr>
              <a:t>TODOS</a:t>
            </a:r>
            <a:r>
              <a:rPr lang="es-MX" sz="1700" spc="-15" dirty="0">
                <a:latin typeface="Arial"/>
                <a:cs typeface="Arial"/>
              </a:rPr>
              <a:t> los servidores públicos deberán realizar este paso debido a que este es un sistema nuevo.</a:t>
            </a:r>
            <a:endParaRPr sz="1700" dirty="0">
              <a:latin typeface="Arial"/>
              <a:cs typeface="Arial"/>
            </a:endParaRPr>
          </a:p>
        </p:txBody>
      </p:sp>
      <p:pic>
        <p:nvPicPr>
          <p:cNvPr id="11" name="Imagen 10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6CD4D6B8-7544-4DB1-866A-413A24546F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7" r="5454" b="4134"/>
          <a:stretch/>
        </p:blipFill>
        <p:spPr>
          <a:xfrm>
            <a:off x="1409700" y="3429000"/>
            <a:ext cx="6286500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8300" y="1313962"/>
            <a:ext cx="8213090" cy="1352293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1590" algn="just">
              <a:lnSpc>
                <a:spcPct val="100000"/>
              </a:lnSpc>
              <a:spcBef>
                <a:spcPts val="720"/>
              </a:spcBef>
            </a:pPr>
            <a:r>
              <a:rPr sz="2800" b="1" dirty="0">
                <a:latin typeface="Arial"/>
                <a:cs typeface="Arial"/>
              </a:rPr>
              <a:t>P</a:t>
            </a:r>
            <a:r>
              <a:rPr lang="es-MX" sz="2800" b="1" dirty="0">
                <a:latin typeface="Arial"/>
                <a:cs typeface="Arial"/>
              </a:rPr>
              <a:t>aso 2</a:t>
            </a:r>
            <a:endParaRPr sz="2800" b="1" spc="-5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465"/>
              </a:spcBef>
            </a:pPr>
            <a:r>
              <a:rPr sz="1600" b="0" spc="-10" dirty="0">
                <a:latin typeface="Arial"/>
                <a:cs typeface="Arial"/>
              </a:rPr>
              <a:t>Una </a:t>
            </a:r>
            <a:r>
              <a:rPr lang="es-MX" sz="1600" b="0" spc="-5" dirty="0">
                <a:latin typeface="Arial"/>
                <a:cs typeface="Arial"/>
              </a:rPr>
              <a:t>vez que le damos CLICK a la opción de “</a:t>
            </a:r>
            <a:r>
              <a:rPr lang="es-MX" sz="1600" spc="-5" dirty="0">
                <a:latin typeface="Arial"/>
                <a:cs typeface="Arial"/>
              </a:rPr>
              <a:t>Regístrate aquí</a:t>
            </a:r>
            <a:r>
              <a:rPr lang="es-MX" sz="1600" b="0" spc="-5" dirty="0">
                <a:latin typeface="Arial"/>
                <a:cs typeface="Arial"/>
              </a:rPr>
              <a:t>” nos aparecerá una pantalla con el </a:t>
            </a:r>
            <a:r>
              <a:rPr lang="es-MX" sz="1600" spc="-5" dirty="0">
                <a:latin typeface="Arial"/>
                <a:cs typeface="Arial"/>
              </a:rPr>
              <a:t>Aviso de Privacidad Integral</a:t>
            </a:r>
            <a:r>
              <a:rPr lang="es-MX" sz="1600" b="0" spc="-5" dirty="0">
                <a:latin typeface="Arial"/>
                <a:cs typeface="Arial"/>
              </a:rPr>
              <a:t>, al que le daremos CLICK en “</a:t>
            </a:r>
            <a:r>
              <a:rPr lang="es-MX" sz="1600" spc="-5" dirty="0">
                <a:latin typeface="Arial"/>
                <a:cs typeface="Arial"/>
              </a:rPr>
              <a:t>He leído y acepto los términos</a:t>
            </a:r>
            <a:r>
              <a:rPr lang="es-MX" sz="1600" b="0" spc="-5" dirty="0">
                <a:latin typeface="Arial"/>
                <a:cs typeface="Arial"/>
              </a:rPr>
              <a:t>” para poder continuar</a:t>
            </a:r>
            <a:r>
              <a:rPr sz="1600" b="0" spc="-5" dirty="0"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1" name="Imagen 1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41AD3EB-8D23-4755-BD1E-8583D493CC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957649"/>
            <a:ext cx="7239000" cy="344315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16560" y="1524000"/>
            <a:ext cx="453644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Arial"/>
                <a:cs typeface="Arial"/>
              </a:rPr>
              <a:t>P</a:t>
            </a:r>
            <a:r>
              <a:rPr lang="es-MX" sz="2800" b="1" dirty="0">
                <a:latin typeface="Arial"/>
                <a:cs typeface="Arial"/>
              </a:rPr>
              <a:t>aso 3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7510" y="2033176"/>
            <a:ext cx="82130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s-MX" sz="1800" spc="-5" dirty="0">
                <a:latin typeface="Arial"/>
                <a:cs typeface="Arial"/>
              </a:rPr>
              <a:t>Vamos a agregar nuestro correo electrónico institucional. Es importante tomar en cuenta que solamente ser</a:t>
            </a:r>
            <a:r>
              <a:rPr lang="es-MX" spc="-5" dirty="0">
                <a:latin typeface="Arial"/>
                <a:cs typeface="Arial"/>
              </a:rPr>
              <a:t>á necesario llenar la parte anterior al @, pues la segunda parte de nuestro correo ya se encuentra automatizado, así como en el ejemplo</a:t>
            </a:r>
            <a:r>
              <a:rPr sz="1800" spc="-5" dirty="0"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9" name="Imagen 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B239A007-2AA8-4BE4-AEF3-7334CDE8DE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" y="3356953"/>
            <a:ext cx="7696200" cy="311617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481584" y="1818640"/>
            <a:ext cx="4536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2400" b="1" dirty="0">
                <a:latin typeface="Arial"/>
                <a:cs typeface="Arial"/>
              </a:rPr>
              <a:t>Paso 4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441" y="2249246"/>
            <a:ext cx="821435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s-MX" sz="2000" spc="-5" dirty="0">
                <a:latin typeface="Arial"/>
                <a:cs typeface="Arial"/>
              </a:rPr>
              <a:t>Verificamos que nuestro correo esté correctamente escrito. Si lo está vamos a dar CLICK en </a:t>
            </a:r>
            <a:r>
              <a:rPr lang="es-MX" sz="2000" b="1" spc="-5" dirty="0">
                <a:latin typeface="Arial"/>
                <a:cs typeface="Arial"/>
              </a:rPr>
              <a:t>ACEPTAR</a:t>
            </a:r>
            <a:r>
              <a:rPr sz="2000" spc="-5" dirty="0"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</p:txBody>
      </p:sp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234026E2-CD19-400F-96CE-76B59E638E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78" r="26062" b="-4343"/>
          <a:stretch/>
        </p:blipFill>
        <p:spPr>
          <a:xfrm>
            <a:off x="2220653" y="3317476"/>
            <a:ext cx="4758575" cy="293092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CFB8BF6D-3598-403E-BE8D-9FC0837597C3}"/>
              </a:ext>
            </a:extLst>
          </p:cNvPr>
          <p:cNvSpPr txBox="1"/>
          <p:nvPr/>
        </p:nvSpPr>
        <p:spPr>
          <a:xfrm>
            <a:off x="609600" y="1548171"/>
            <a:ext cx="4536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2400" b="1" dirty="0">
                <a:latin typeface="Arial"/>
                <a:cs typeface="Arial"/>
              </a:rPr>
              <a:t>Paso 5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B61145E-AA31-4280-A711-71856A53695F}"/>
              </a:ext>
            </a:extLst>
          </p:cNvPr>
          <p:cNvSpPr txBox="1"/>
          <p:nvPr/>
        </p:nvSpPr>
        <p:spPr>
          <a:xfrm>
            <a:off x="533400" y="1935540"/>
            <a:ext cx="8153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500" dirty="0">
                <a:latin typeface="Arial"/>
                <a:cs typeface="Arial"/>
              </a:rPr>
              <a:t>Posteriormente, nos aparecerá una pantalla en donde llenaremos nuestros datos generales. Es importante tomar en cuenta que el formato de fechas está compuesto de </a:t>
            </a:r>
            <a:r>
              <a:rPr lang="es-MX" sz="1500" b="1" dirty="0">
                <a:latin typeface="Arial"/>
                <a:cs typeface="Arial"/>
              </a:rPr>
              <a:t>DD/MM/AAAA</a:t>
            </a:r>
            <a:r>
              <a:rPr lang="es-MX" sz="1500" dirty="0">
                <a:latin typeface="Arial"/>
                <a:cs typeface="Arial"/>
              </a:rPr>
              <a:t>, el </a:t>
            </a:r>
            <a:r>
              <a:rPr lang="es-MX" sz="1500" b="1" dirty="0">
                <a:latin typeface="Arial"/>
                <a:cs typeface="Arial"/>
              </a:rPr>
              <a:t>RFC</a:t>
            </a:r>
            <a:r>
              <a:rPr lang="es-MX" sz="1500" dirty="0">
                <a:latin typeface="Arial"/>
                <a:cs typeface="Arial"/>
              </a:rPr>
              <a:t> se encuentra </a:t>
            </a:r>
            <a:r>
              <a:rPr lang="es-MX" sz="1500" b="1" dirty="0">
                <a:latin typeface="Arial"/>
                <a:cs typeface="Arial"/>
              </a:rPr>
              <a:t>segmentado en 3 partes</a:t>
            </a:r>
            <a:r>
              <a:rPr lang="es-MX" sz="1500" dirty="0">
                <a:latin typeface="Arial"/>
                <a:cs typeface="Arial"/>
              </a:rPr>
              <a:t>: primera parte, compuesta de los 4 caracteres alfabéticos de nuestros apellidos y nombre (</a:t>
            </a:r>
            <a:r>
              <a:rPr lang="es-MX" sz="1500" b="1" dirty="0">
                <a:latin typeface="Arial"/>
                <a:cs typeface="Arial"/>
              </a:rPr>
              <a:t>LOLJ</a:t>
            </a:r>
            <a:r>
              <a:rPr lang="es-MX" sz="1500" dirty="0">
                <a:latin typeface="Arial"/>
                <a:cs typeface="Arial"/>
              </a:rPr>
              <a:t>, por ejemplo); segunda parte, compuesta por nuestra fecha de nacimiento -6 caracteres- (</a:t>
            </a:r>
            <a:r>
              <a:rPr lang="es-MX" sz="1500" b="1" dirty="0">
                <a:latin typeface="Arial"/>
                <a:cs typeface="Arial"/>
              </a:rPr>
              <a:t>900101</a:t>
            </a:r>
            <a:r>
              <a:rPr lang="es-MX" sz="1500" dirty="0">
                <a:latin typeface="Arial"/>
                <a:cs typeface="Arial"/>
              </a:rPr>
              <a:t> –AAMMDD-, por ejemplo); tercera parte, compuesta de los tres dígitos de la homoclave (XX1, por ejemplo). </a:t>
            </a:r>
          </a:p>
        </p:txBody>
      </p:sp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0C53A23-ABA0-4C4F-B5CD-14754B6D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81400"/>
            <a:ext cx="6858000" cy="30977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814256B-2A04-4DDA-B39E-59B3CB08108B}"/>
              </a:ext>
            </a:extLst>
          </p:cNvPr>
          <p:cNvSpPr txBox="1"/>
          <p:nvPr/>
        </p:nvSpPr>
        <p:spPr>
          <a:xfrm>
            <a:off x="6906491" y="5666601"/>
            <a:ext cx="1246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rgbClr val="FF0000"/>
                </a:solidFill>
              </a:rPr>
              <a:t>contraseña</a:t>
            </a:r>
          </a:p>
        </p:txBody>
      </p:sp>
    </p:spTree>
    <p:extLst>
      <p:ext uri="{BB962C8B-B14F-4D97-AF65-F5344CB8AC3E}">
        <p14:creationId xmlns:p14="http://schemas.microsoft.com/office/powerpoint/2010/main" val="2080884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381D0B-6C8C-4A96-8599-B45997D54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443" y="2016204"/>
            <a:ext cx="8385557" cy="110799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MX" sz="2000" b="0" dirty="0">
                <a:latin typeface="Arial"/>
                <a:cs typeface="Arial"/>
              </a:rPr>
              <a:t>Posteriormente, nos aparecerá un mensaje del sistema en el que vamos a comprobar que nuestros datos sean correctos. De ser así, le damos CLICK en </a:t>
            </a:r>
            <a:r>
              <a:rPr lang="es-MX" sz="2000" dirty="0">
                <a:latin typeface="Arial"/>
                <a:cs typeface="Arial"/>
              </a:rPr>
              <a:t>ACEPTAR</a:t>
            </a:r>
            <a:r>
              <a:rPr lang="es-MX" sz="2000" b="0" dirty="0">
                <a:latin typeface="Arial"/>
                <a:cs typeface="Arial"/>
              </a:rPr>
              <a:t>.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05C7A00-273E-4D2A-A253-3DC8757800DB}"/>
              </a:ext>
            </a:extLst>
          </p:cNvPr>
          <p:cNvSpPr txBox="1"/>
          <p:nvPr/>
        </p:nvSpPr>
        <p:spPr>
          <a:xfrm>
            <a:off x="457200" y="1488752"/>
            <a:ext cx="4536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2400" b="1" dirty="0">
                <a:latin typeface="Arial"/>
                <a:cs typeface="Arial"/>
              </a:rPr>
              <a:t>Paso 6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11D803B-CD82-44DD-B8EF-C65686E86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282834"/>
            <a:ext cx="4616144" cy="334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0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04683C-D402-43F1-8F32-23000065B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74700"/>
            <a:ext cx="8153400" cy="997100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MX" sz="2000" b="0" dirty="0">
                <a:latin typeface="Arial"/>
                <a:cs typeface="Arial"/>
              </a:rPr>
              <a:t>Nos llegará un correo para confirmar nuestro registro. Le daremos CLICK en </a:t>
            </a:r>
            <a:r>
              <a:rPr lang="es-MX" sz="2000" dirty="0">
                <a:latin typeface="Arial"/>
                <a:cs typeface="Arial"/>
              </a:rPr>
              <a:t>CONFIRMAR REGISTRO</a:t>
            </a:r>
            <a:r>
              <a:rPr lang="es-MX" sz="2000" b="0" dirty="0">
                <a:latin typeface="Arial"/>
                <a:cs typeface="Arial"/>
              </a:rPr>
              <a:t>. Con este paso estará completo nuestro </a:t>
            </a:r>
            <a:r>
              <a:rPr lang="es-MX" sz="2000" dirty="0">
                <a:latin typeface="Arial"/>
                <a:cs typeface="Arial"/>
              </a:rPr>
              <a:t>registro </a:t>
            </a:r>
            <a:r>
              <a:rPr lang="es-MX" sz="2000" b="0" dirty="0">
                <a:latin typeface="Arial"/>
                <a:cs typeface="Arial"/>
              </a:rPr>
              <a:t>y </a:t>
            </a:r>
            <a:r>
              <a:rPr lang="es-MX" sz="2000" dirty="0">
                <a:latin typeface="Arial"/>
                <a:cs typeface="Arial"/>
              </a:rPr>
              <a:t>activación</a:t>
            </a:r>
            <a:r>
              <a:rPr lang="es-MX" sz="2000" b="0" dirty="0">
                <a:latin typeface="Arial"/>
                <a:cs typeface="Arial"/>
              </a:rPr>
              <a:t> en el sistema. 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7497C07-B9C9-4202-B357-D64A40CBCF91}"/>
              </a:ext>
            </a:extLst>
          </p:cNvPr>
          <p:cNvSpPr txBox="1"/>
          <p:nvPr/>
        </p:nvSpPr>
        <p:spPr>
          <a:xfrm>
            <a:off x="533400" y="1524000"/>
            <a:ext cx="4536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2400" b="1" dirty="0">
                <a:latin typeface="Arial"/>
                <a:cs typeface="Arial"/>
              </a:rPr>
              <a:t>Paso 7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6C62693-34D0-499B-BFCE-EDD440C5D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016" y="2895599"/>
            <a:ext cx="4163333" cy="376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2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rgbClr val="94DA96"/>
            </a:gs>
            <a:gs pos="0">
              <a:schemeClr val="accent2">
                <a:lumMod val="5000"/>
                <a:lumOff val="95000"/>
              </a:schemeClr>
            </a:gs>
            <a:gs pos="89000">
              <a:srgbClr val="2CBE36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635124" y="1487602"/>
            <a:ext cx="6451476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2600" b="1" spc="-5" dirty="0">
                <a:latin typeface="Arial"/>
                <a:cs typeface="Arial"/>
              </a:rPr>
              <a:t>Acceso al Sistema y presentación de declaraciones: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600" y="2514600"/>
            <a:ext cx="8001000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s-MX" sz="1700" spc="-5" dirty="0">
                <a:latin typeface="Arial"/>
                <a:cs typeface="Arial"/>
              </a:rPr>
              <a:t>Podemos ingresar al sistema utilizando, ya sea nuestro </a:t>
            </a:r>
            <a:r>
              <a:rPr lang="es-MX" sz="1700" b="1" spc="-5" dirty="0">
                <a:latin typeface="Arial"/>
                <a:cs typeface="Arial"/>
              </a:rPr>
              <a:t>RFC</a:t>
            </a:r>
            <a:r>
              <a:rPr lang="es-MX" sz="1700" spc="-5" dirty="0">
                <a:latin typeface="Arial"/>
                <a:cs typeface="Arial"/>
              </a:rPr>
              <a:t> o nuestro </a:t>
            </a:r>
            <a:r>
              <a:rPr lang="es-MX" sz="1700" b="1" spc="-5" dirty="0">
                <a:latin typeface="Arial"/>
                <a:cs typeface="Arial"/>
              </a:rPr>
              <a:t>correo electrónico institucional</a:t>
            </a:r>
            <a:r>
              <a:rPr lang="es-MX" sz="1700" spc="-5" dirty="0">
                <a:latin typeface="Arial"/>
                <a:cs typeface="Arial"/>
              </a:rPr>
              <a:t>, acompañado de la </a:t>
            </a:r>
            <a:r>
              <a:rPr lang="es-MX" sz="1700" b="1" spc="-5" dirty="0">
                <a:latin typeface="Arial"/>
                <a:cs typeface="Arial"/>
              </a:rPr>
              <a:t>contraseña</a:t>
            </a:r>
            <a:r>
              <a:rPr lang="es-MX" sz="1700" spc="-5" dirty="0">
                <a:latin typeface="Arial"/>
                <a:cs typeface="Arial"/>
              </a:rPr>
              <a:t>.</a:t>
            </a:r>
          </a:p>
        </p:txBody>
      </p:sp>
      <p:pic>
        <p:nvPicPr>
          <p:cNvPr id="5" name="Imagen 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A2D9B8BF-2CD4-4964-B79D-79F15632E6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164443"/>
            <a:ext cx="6771380" cy="348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17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7510" y="1730261"/>
            <a:ext cx="8213090" cy="1367682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1590" algn="just">
              <a:lnSpc>
                <a:spcPct val="100000"/>
              </a:lnSpc>
              <a:spcBef>
                <a:spcPts val="720"/>
              </a:spcBef>
            </a:pPr>
            <a:r>
              <a:rPr sz="2800" b="1" dirty="0">
                <a:latin typeface="Arial"/>
                <a:cs typeface="Arial"/>
              </a:rPr>
              <a:t>Presentación de la</a:t>
            </a:r>
            <a:r>
              <a:rPr sz="2800" b="1" spc="1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Declaración</a:t>
            </a:r>
          </a:p>
          <a:p>
            <a:pPr marL="12700" marR="5080" algn="just">
              <a:lnSpc>
                <a:spcPct val="100000"/>
              </a:lnSpc>
              <a:spcBef>
                <a:spcPts val="465"/>
              </a:spcBef>
            </a:pPr>
            <a:r>
              <a:rPr lang="es-MX" sz="1700" b="0" spc="-10" dirty="0">
                <a:latin typeface="Arial"/>
                <a:cs typeface="Arial"/>
              </a:rPr>
              <a:t>Podemos seleccionar el tipo de declaración del sistema a través de dos menús, ya sea del menú inferior, o del menú superior. Una vez seleccionada le daremos CLICK en aceptar los términos para comenzar a llenarla</a:t>
            </a:r>
            <a:r>
              <a:rPr sz="1700" b="0" spc="-5" dirty="0">
                <a:latin typeface="Arial"/>
                <a:cs typeface="Arial"/>
              </a:rPr>
              <a:t>:</a:t>
            </a:r>
            <a:endParaRPr sz="1700" dirty="0">
              <a:latin typeface="Arial"/>
              <a:cs typeface="Arial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8D17E06-8EB7-4530-941D-7421CE5DE4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95"/>
          <a:stretch/>
        </p:blipFill>
        <p:spPr>
          <a:xfrm>
            <a:off x="533400" y="3536800"/>
            <a:ext cx="8001000" cy="2700311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4F36E0D7-C1DB-4FA0-AA68-9C523FF8E842}"/>
              </a:ext>
            </a:extLst>
          </p:cNvPr>
          <p:cNvSpPr/>
          <p:nvPr/>
        </p:nvSpPr>
        <p:spPr>
          <a:xfrm rot="10800000">
            <a:off x="4800600" y="3612998"/>
            <a:ext cx="914400" cy="228600"/>
          </a:xfrm>
          <a:prstGeom prst="rightArrow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2FD880A-E24A-49DB-B068-05F4C06E5D51}"/>
              </a:ext>
            </a:extLst>
          </p:cNvPr>
          <p:cNvSpPr txBox="1"/>
          <p:nvPr/>
        </p:nvSpPr>
        <p:spPr>
          <a:xfrm>
            <a:off x="5715000" y="3472267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Menú superior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C0556EA-6C45-468C-AF6B-4D07FDC3B9DC}"/>
              </a:ext>
            </a:extLst>
          </p:cNvPr>
          <p:cNvSpPr txBox="1"/>
          <p:nvPr/>
        </p:nvSpPr>
        <p:spPr>
          <a:xfrm>
            <a:off x="304800" y="5123439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Menú inferior</a:t>
            </a:r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B129A19B-2387-467F-B26E-275978341685}"/>
              </a:ext>
            </a:extLst>
          </p:cNvPr>
          <p:cNvSpPr/>
          <p:nvPr/>
        </p:nvSpPr>
        <p:spPr>
          <a:xfrm>
            <a:off x="1752600" y="5198665"/>
            <a:ext cx="381000" cy="243134"/>
          </a:xfrm>
          <a:prstGeom prst="rightArrow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609600" y="1437640"/>
            <a:ext cx="4536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Presentación de la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Declaración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600" y="1945546"/>
            <a:ext cx="7973059" cy="797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s-MX" sz="1700" spc="-5" dirty="0">
                <a:latin typeface="Arial"/>
                <a:cs typeface="Arial"/>
              </a:rPr>
              <a:t>Mientras vayamos llenando completamente cada uno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de los apartados de la Declaración </a:t>
            </a:r>
            <a:r>
              <a:rPr sz="1700" dirty="0">
                <a:latin typeface="Arial"/>
                <a:cs typeface="Arial"/>
              </a:rPr>
              <a:t>de </a:t>
            </a:r>
            <a:r>
              <a:rPr sz="1700" spc="-5" dirty="0">
                <a:latin typeface="Arial"/>
                <a:cs typeface="Arial"/>
              </a:rPr>
              <a:t>modificación patrimonial </a:t>
            </a:r>
            <a:r>
              <a:rPr sz="1700" dirty="0">
                <a:latin typeface="Arial"/>
                <a:cs typeface="Arial"/>
              </a:rPr>
              <a:t>y  </a:t>
            </a:r>
            <a:r>
              <a:rPr sz="1700" spc="-5" dirty="0">
                <a:latin typeface="Arial"/>
                <a:cs typeface="Arial"/>
              </a:rPr>
              <a:t>de</a:t>
            </a:r>
            <a:r>
              <a:rPr lang="es-MX" sz="1700" spc="-5" dirty="0">
                <a:latin typeface="Arial"/>
                <a:cs typeface="Arial"/>
              </a:rPr>
              <a:t> intereses</a:t>
            </a:r>
            <a:r>
              <a:rPr sz="1700" spc="-5" dirty="0">
                <a:latin typeface="Arial"/>
                <a:cs typeface="Arial"/>
              </a:rPr>
              <a:t>, el círculo </a:t>
            </a:r>
            <a:r>
              <a:rPr sz="1700" dirty="0">
                <a:latin typeface="Arial"/>
                <a:cs typeface="Arial"/>
              </a:rPr>
              <a:t>del </a:t>
            </a:r>
            <a:r>
              <a:rPr sz="1700" spc="-5" dirty="0">
                <a:latin typeface="Arial"/>
                <a:cs typeface="Arial"/>
              </a:rPr>
              <a:t>apartado correspondiente aparecerá  en color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verde.</a:t>
            </a:r>
            <a:endParaRPr sz="1700" dirty="0">
              <a:latin typeface="Arial"/>
              <a:cs typeface="Arial"/>
            </a:endParaRPr>
          </a:p>
        </p:txBody>
      </p:sp>
      <p:pic>
        <p:nvPicPr>
          <p:cNvPr id="9" name="Imagen 8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CA9471C-62E9-4824-8D4A-6D0F6F48FD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79" y="2943446"/>
            <a:ext cx="7315200" cy="1100175"/>
          </a:xfrm>
          <a:prstGeom prst="rect">
            <a:avLst/>
          </a:prstGeom>
        </p:spPr>
      </p:pic>
      <p:sp>
        <p:nvSpPr>
          <p:cNvPr id="10" name="Flecha: hacia abajo 9">
            <a:extLst>
              <a:ext uri="{FF2B5EF4-FFF2-40B4-BE49-F238E27FC236}">
                <a16:creationId xmlns:a16="http://schemas.microsoft.com/office/drawing/2014/main" id="{D11F0FC1-17D6-4A8B-80A7-755D566B9C8C}"/>
              </a:ext>
            </a:extLst>
          </p:cNvPr>
          <p:cNvSpPr/>
          <p:nvPr/>
        </p:nvSpPr>
        <p:spPr>
          <a:xfrm>
            <a:off x="1066800" y="4043621"/>
            <a:ext cx="381000" cy="528379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97A5E9D-64E7-450F-B57D-7C2E7BD41F99}"/>
              </a:ext>
            </a:extLst>
          </p:cNvPr>
          <p:cNvSpPr txBox="1"/>
          <p:nvPr/>
        </p:nvSpPr>
        <p:spPr>
          <a:xfrm>
            <a:off x="817879" y="4572000"/>
            <a:ext cx="649732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700" dirty="0">
                <a:latin typeface="Arial"/>
                <a:cs typeface="Arial"/>
              </a:rPr>
              <a:t>Se pondrán verdes, tanto los apartados en círculo, como en las imágenes que los componen. </a:t>
            </a:r>
          </a:p>
          <a:p>
            <a:pPr algn="just"/>
            <a:endParaRPr lang="es-MX" sz="1700" dirty="0">
              <a:latin typeface="Arial"/>
              <a:cs typeface="Arial"/>
            </a:endParaRPr>
          </a:p>
          <a:p>
            <a:pPr algn="just"/>
            <a:r>
              <a:rPr lang="es-MX" sz="1700" dirty="0">
                <a:latin typeface="Arial"/>
                <a:cs typeface="Arial"/>
              </a:rPr>
              <a:t>Es importante saber que podemos hacer cualquier modificación de los apartados en el momento que queramos del llenado,  simplemente bastará con darle CLICK al apartado a modificar.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2031824"/>
            <a:ext cx="8305799" cy="10161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Objetivo de la </a:t>
            </a:r>
            <a:r>
              <a:rPr sz="2400" b="1" spc="-5" dirty="0">
                <a:latin typeface="Arial"/>
                <a:cs typeface="Arial"/>
              </a:rPr>
              <a:t>Declaración de </a:t>
            </a:r>
            <a:r>
              <a:rPr lang="es-MX" sz="2400" b="1" spc="-5" dirty="0">
                <a:latin typeface="Arial"/>
                <a:cs typeface="Arial"/>
              </a:rPr>
              <a:t>Modificación</a:t>
            </a:r>
            <a:r>
              <a:rPr sz="2400" b="1" spc="-5" dirty="0">
                <a:latin typeface="Arial"/>
                <a:cs typeface="Arial"/>
              </a:rPr>
              <a:t>  </a:t>
            </a:r>
            <a:r>
              <a:rPr lang="es-MX" sz="2400" b="1" spc="-5" dirty="0">
                <a:latin typeface="Arial"/>
                <a:cs typeface="Arial"/>
              </a:rPr>
              <a:t>P</a:t>
            </a:r>
            <a:r>
              <a:rPr lang="es-MX" sz="2400" b="1" dirty="0">
                <a:latin typeface="Arial"/>
                <a:cs typeface="Arial"/>
              </a:rPr>
              <a:t>atrimonial</a:t>
            </a:r>
            <a:r>
              <a:rPr sz="2400" b="1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y </a:t>
            </a:r>
            <a:r>
              <a:rPr sz="2400" b="1" dirty="0">
                <a:latin typeface="Arial"/>
                <a:cs typeface="Arial"/>
              </a:rPr>
              <a:t>de</a:t>
            </a:r>
            <a:r>
              <a:rPr sz="2400" b="1" spc="-30" dirty="0">
                <a:latin typeface="Arial"/>
                <a:cs typeface="Arial"/>
              </a:rPr>
              <a:t> </a:t>
            </a:r>
            <a:r>
              <a:rPr lang="es-MX" sz="2400" b="1" spc="-5" dirty="0">
                <a:latin typeface="Arial"/>
                <a:cs typeface="Arial"/>
              </a:rPr>
              <a:t>Intereses, así como de la Constancia de la Presentación de la Declaración Fiscal.</a:t>
            </a:r>
            <a:endParaRPr sz="2400" b="1" spc="-5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6287" y="3352800"/>
            <a:ext cx="737743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latin typeface="Arial"/>
                <a:cs typeface="Arial"/>
              </a:rPr>
              <a:t>Es un instrumento de transparencia y rendición de</a:t>
            </a:r>
            <a:r>
              <a:rPr sz="2000" spc="-1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cuentas.</a:t>
            </a: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050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spc="-30" dirty="0">
                <a:latin typeface="Arial"/>
                <a:cs typeface="Arial"/>
              </a:rPr>
              <a:t>También </a:t>
            </a:r>
            <a:r>
              <a:rPr sz="2000" dirty="0">
                <a:latin typeface="Arial"/>
                <a:cs typeface="Arial"/>
              </a:rPr>
              <a:t>es un mecanismo de prevención, control, detección</a:t>
            </a:r>
            <a:r>
              <a:rPr sz="2000" spc="-1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y  disuasión de hechos de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corrupción.</a:t>
            </a:r>
          </a:p>
        </p:txBody>
      </p:sp>
      <p:sp>
        <p:nvSpPr>
          <p:cNvPr id="5" name="object 5"/>
          <p:cNvSpPr/>
          <p:nvPr/>
        </p:nvSpPr>
        <p:spPr>
          <a:xfrm>
            <a:off x="1378220" y="5410200"/>
            <a:ext cx="890993" cy="889036"/>
          </a:xfrm>
          <a:custGeom>
            <a:avLst/>
            <a:gdLst/>
            <a:ahLst/>
            <a:cxnLst/>
            <a:rect l="l" t="t" r="r" b="b"/>
            <a:pathLst>
              <a:path w="1156335" h="1153795">
                <a:moveTo>
                  <a:pt x="672337" y="0"/>
                </a:moveTo>
                <a:lnTo>
                  <a:pt x="629585" y="3419"/>
                </a:lnTo>
                <a:lnTo>
                  <a:pt x="586601" y="10992"/>
                </a:lnTo>
                <a:lnTo>
                  <a:pt x="543601" y="22876"/>
                </a:lnTo>
                <a:lnTo>
                  <a:pt x="500801" y="39228"/>
                </a:lnTo>
                <a:lnTo>
                  <a:pt x="457618" y="60652"/>
                </a:lnTo>
                <a:lnTo>
                  <a:pt x="417698" y="85589"/>
                </a:lnTo>
                <a:lnTo>
                  <a:pt x="381138" y="113756"/>
                </a:lnTo>
                <a:lnTo>
                  <a:pt x="348039" y="144865"/>
                </a:lnTo>
                <a:lnTo>
                  <a:pt x="318500" y="178634"/>
                </a:lnTo>
                <a:lnTo>
                  <a:pt x="292619" y="214776"/>
                </a:lnTo>
                <a:lnTo>
                  <a:pt x="270496" y="253007"/>
                </a:lnTo>
                <a:lnTo>
                  <a:pt x="252231" y="293042"/>
                </a:lnTo>
                <a:lnTo>
                  <a:pt x="237921" y="334595"/>
                </a:lnTo>
                <a:lnTo>
                  <a:pt x="227667" y="377382"/>
                </a:lnTo>
                <a:lnTo>
                  <a:pt x="221568" y="421118"/>
                </a:lnTo>
                <a:lnTo>
                  <a:pt x="219722" y="465517"/>
                </a:lnTo>
                <a:lnTo>
                  <a:pt x="222230" y="510295"/>
                </a:lnTo>
                <a:lnTo>
                  <a:pt x="229189" y="555167"/>
                </a:lnTo>
                <a:lnTo>
                  <a:pt x="240699" y="599847"/>
                </a:lnTo>
                <a:lnTo>
                  <a:pt x="256860" y="644052"/>
                </a:lnTo>
                <a:lnTo>
                  <a:pt x="277771" y="687495"/>
                </a:lnTo>
                <a:lnTo>
                  <a:pt x="283916" y="701889"/>
                </a:lnTo>
                <a:lnTo>
                  <a:pt x="284961" y="714424"/>
                </a:lnTo>
                <a:lnTo>
                  <a:pt x="280613" y="726195"/>
                </a:lnTo>
                <a:lnTo>
                  <a:pt x="270580" y="738297"/>
                </a:lnTo>
                <a:lnTo>
                  <a:pt x="236084" y="772121"/>
                </a:lnTo>
                <a:lnTo>
                  <a:pt x="64779" y="942523"/>
                </a:lnTo>
                <a:lnTo>
                  <a:pt x="43916" y="964344"/>
                </a:lnTo>
                <a:lnTo>
                  <a:pt x="25470" y="987560"/>
                </a:lnTo>
                <a:lnTo>
                  <a:pt x="10484" y="1012979"/>
                </a:lnTo>
                <a:lnTo>
                  <a:pt x="0" y="1041410"/>
                </a:lnTo>
                <a:lnTo>
                  <a:pt x="0" y="1077338"/>
                </a:lnTo>
                <a:lnTo>
                  <a:pt x="1967" y="1080937"/>
                </a:lnTo>
                <a:lnTo>
                  <a:pt x="4137" y="1084469"/>
                </a:lnTo>
                <a:lnTo>
                  <a:pt x="5697" y="1088205"/>
                </a:lnTo>
                <a:lnTo>
                  <a:pt x="26613" y="1121989"/>
                </a:lnTo>
                <a:lnTo>
                  <a:pt x="55452" y="1144338"/>
                </a:lnTo>
                <a:lnTo>
                  <a:pt x="90040" y="1153494"/>
                </a:lnTo>
                <a:lnTo>
                  <a:pt x="128202" y="1147700"/>
                </a:lnTo>
                <a:lnTo>
                  <a:pt x="165297" y="1128691"/>
                </a:lnTo>
                <a:lnTo>
                  <a:pt x="198068" y="1102195"/>
                </a:lnTo>
                <a:lnTo>
                  <a:pt x="234672" y="1066824"/>
                </a:lnTo>
                <a:lnTo>
                  <a:pt x="271030" y="1031215"/>
                </a:lnTo>
                <a:lnTo>
                  <a:pt x="307159" y="995379"/>
                </a:lnTo>
                <a:lnTo>
                  <a:pt x="343072" y="959328"/>
                </a:lnTo>
                <a:lnTo>
                  <a:pt x="378786" y="923074"/>
                </a:lnTo>
                <a:lnTo>
                  <a:pt x="414316" y="886627"/>
                </a:lnTo>
                <a:lnTo>
                  <a:pt x="428117" y="875150"/>
                </a:lnTo>
                <a:lnTo>
                  <a:pt x="441449" y="870302"/>
                </a:lnTo>
                <a:lnTo>
                  <a:pt x="928446" y="870302"/>
                </a:lnTo>
                <a:lnTo>
                  <a:pt x="930841" y="869026"/>
                </a:lnTo>
                <a:lnTo>
                  <a:pt x="970236" y="842450"/>
                </a:lnTo>
                <a:lnTo>
                  <a:pt x="1003126" y="814907"/>
                </a:lnTo>
                <a:lnTo>
                  <a:pt x="688627" y="814907"/>
                </a:lnTo>
                <a:lnTo>
                  <a:pt x="641777" y="811893"/>
                </a:lnTo>
                <a:lnTo>
                  <a:pt x="596717" y="802732"/>
                </a:lnTo>
                <a:lnTo>
                  <a:pt x="553882" y="787856"/>
                </a:lnTo>
                <a:lnTo>
                  <a:pt x="513704" y="767697"/>
                </a:lnTo>
                <a:lnTo>
                  <a:pt x="476619" y="742688"/>
                </a:lnTo>
                <a:lnTo>
                  <a:pt x="443060" y="713261"/>
                </a:lnTo>
                <a:lnTo>
                  <a:pt x="413460" y="679848"/>
                </a:lnTo>
                <a:lnTo>
                  <a:pt x="388253" y="642881"/>
                </a:lnTo>
                <a:lnTo>
                  <a:pt x="367874" y="602793"/>
                </a:lnTo>
                <a:lnTo>
                  <a:pt x="352745" y="559962"/>
                </a:lnTo>
                <a:lnTo>
                  <a:pt x="343347" y="515042"/>
                </a:lnTo>
                <a:lnTo>
                  <a:pt x="340040" y="468123"/>
                </a:lnTo>
                <a:lnTo>
                  <a:pt x="343173" y="421387"/>
                </a:lnTo>
                <a:lnTo>
                  <a:pt x="352485" y="376250"/>
                </a:lnTo>
                <a:lnTo>
                  <a:pt x="367516" y="333517"/>
                </a:lnTo>
                <a:lnTo>
                  <a:pt x="387841" y="293494"/>
                </a:lnTo>
                <a:lnTo>
                  <a:pt x="413026" y="256609"/>
                </a:lnTo>
                <a:lnTo>
                  <a:pt x="442636" y="223291"/>
                </a:lnTo>
                <a:lnTo>
                  <a:pt x="476236" y="193971"/>
                </a:lnTo>
                <a:lnTo>
                  <a:pt x="513393" y="169078"/>
                </a:lnTo>
                <a:lnTo>
                  <a:pt x="553672" y="149040"/>
                </a:lnTo>
                <a:lnTo>
                  <a:pt x="596639" y="134288"/>
                </a:lnTo>
                <a:lnTo>
                  <a:pt x="641859" y="125251"/>
                </a:lnTo>
                <a:lnTo>
                  <a:pt x="688899" y="122358"/>
                </a:lnTo>
                <a:lnTo>
                  <a:pt x="1002051" y="122358"/>
                </a:lnTo>
                <a:lnTo>
                  <a:pt x="980070" y="103266"/>
                </a:lnTo>
                <a:lnTo>
                  <a:pt x="946953" y="79128"/>
                </a:lnTo>
                <a:lnTo>
                  <a:pt x="911876" y="57883"/>
                </a:lnTo>
                <a:lnTo>
                  <a:pt x="875054" y="39690"/>
                </a:lnTo>
                <a:lnTo>
                  <a:pt x="836703" y="24705"/>
                </a:lnTo>
                <a:lnTo>
                  <a:pt x="797040" y="13086"/>
                </a:lnTo>
                <a:lnTo>
                  <a:pt x="756281" y="4990"/>
                </a:lnTo>
                <a:lnTo>
                  <a:pt x="714641" y="576"/>
                </a:lnTo>
                <a:lnTo>
                  <a:pt x="672337" y="0"/>
                </a:lnTo>
                <a:close/>
              </a:path>
              <a:path w="1156335" h="1153795">
                <a:moveTo>
                  <a:pt x="928446" y="870302"/>
                </a:moveTo>
                <a:lnTo>
                  <a:pt x="441449" y="870302"/>
                </a:lnTo>
                <a:lnTo>
                  <a:pt x="455543" y="871680"/>
                </a:lnTo>
                <a:lnTo>
                  <a:pt x="471634" y="878885"/>
                </a:lnTo>
                <a:lnTo>
                  <a:pt x="514872" y="900645"/>
                </a:lnTo>
                <a:lnTo>
                  <a:pt x="559302" y="917200"/>
                </a:lnTo>
                <a:lnTo>
                  <a:pt x="604796" y="928608"/>
                </a:lnTo>
                <a:lnTo>
                  <a:pt x="651222" y="934929"/>
                </a:lnTo>
                <a:lnTo>
                  <a:pt x="698451" y="936219"/>
                </a:lnTo>
                <a:lnTo>
                  <a:pt x="746352" y="932539"/>
                </a:lnTo>
                <a:lnTo>
                  <a:pt x="796058" y="923578"/>
                </a:lnTo>
                <a:lnTo>
                  <a:pt x="843525" y="909839"/>
                </a:lnTo>
                <a:lnTo>
                  <a:pt x="888529" y="891572"/>
                </a:lnTo>
                <a:lnTo>
                  <a:pt x="928446" y="870302"/>
                </a:lnTo>
                <a:close/>
              </a:path>
              <a:path w="1156335" h="1153795">
                <a:moveTo>
                  <a:pt x="1002051" y="122358"/>
                </a:moveTo>
                <a:lnTo>
                  <a:pt x="688899" y="122358"/>
                </a:lnTo>
                <a:lnTo>
                  <a:pt x="735960" y="125791"/>
                </a:lnTo>
                <a:lnTo>
                  <a:pt x="781029" y="135175"/>
                </a:lnTo>
                <a:lnTo>
                  <a:pt x="823707" y="150112"/>
                </a:lnTo>
                <a:lnTo>
                  <a:pt x="863593" y="170199"/>
                </a:lnTo>
                <a:lnTo>
                  <a:pt x="900288" y="195037"/>
                </a:lnTo>
                <a:lnTo>
                  <a:pt x="933390" y="224225"/>
                </a:lnTo>
                <a:lnTo>
                  <a:pt x="962500" y="257362"/>
                </a:lnTo>
                <a:lnTo>
                  <a:pt x="987218" y="294047"/>
                </a:lnTo>
                <a:lnTo>
                  <a:pt x="1007143" y="333880"/>
                </a:lnTo>
                <a:lnTo>
                  <a:pt x="1021876" y="376460"/>
                </a:lnTo>
                <a:lnTo>
                  <a:pt x="1031016" y="421387"/>
                </a:lnTo>
                <a:lnTo>
                  <a:pt x="1033978" y="465517"/>
                </a:lnTo>
                <a:lnTo>
                  <a:pt x="1034103" y="469141"/>
                </a:lnTo>
                <a:lnTo>
                  <a:pt x="1031017" y="515042"/>
                </a:lnTo>
                <a:lnTo>
                  <a:pt x="1021804" y="560016"/>
                </a:lnTo>
                <a:lnTo>
                  <a:pt x="1006996" y="602602"/>
                </a:lnTo>
                <a:lnTo>
                  <a:pt x="986952" y="642544"/>
                </a:lnTo>
                <a:lnTo>
                  <a:pt x="962105" y="679371"/>
                </a:lnTo>
                <a:lnTo>
                  <a:pt x="932873" y="712666"/>
                </a:lnTo>
                <a:lnTo>
                  <a:pt x="899669" y="742013"/>
                </a:lnTo>
                <a:lnTo>
                  <a:pt x="862910" y="766993"/>
                </a:lnTo>
                <a:lnTo>
                  <a:pt x="823011" y="787189"/>
                </a:lnTo>
                <a:lnTo>
                  <a:pt x="780387" y="802185"/>
                </a:lnTo>
                <a:lnTo>
                  <a:pt x="735454" y="811564"/>
                </a:lnTo>
                <a:lnTo>
                  <a:pt x="688627" y="814907"/>
                </a:lnTo>
                <a:lnTo>
                  <a:pt x="1003126" y="814907"/>
                </a:lnTo>
                <a:lnTo>
                  <a:pt x="1039364" y="778207"/>
                </a:lnTo>
                <a:lnTo>
                  <a:pt x="1068644" y="741039"/>
                </a:lnTo>
                <a:lnTo>
                  <a:pt x="1094100" y="700840"/>
                </a:lnTo>
                <a:lnTo>
                  <a:pt x="1115504" y="657858"/>
                </a:lnTo>
                <a:lnTo>
                  <a:pt x="1132630" y="612343"/>
                </a:lnTo>
                <a:lnTo>
                  <a:pt x="1145250" y="564546"/>
                </a:lnTo>
                <a:lnTo>
                  <a:pt x="1153139" y="514714"/>
                </a:lnTo>
                <a:lnTo>
                  <a:pt x="1155853" y="469141"/>
                </a:lnTo>
                <a:lnTo>
                  <a:pt x="1154229" y="424730"/>
                </a:lnTo>
                <a:lnTo>
                  <a:pt x="1148483" y="381637"/>
                </a:lnTo>
                <a:lnTo>
                  <a:pt x="1138832" y="340021"/>
                </a:lnTo>
                <a:lnTo>
                  <a:pt x="1125492" y="300038"/>
                </a:lnTo>
                <a:lnTo>
                  <a:pt x="1108678" y="261846"/>
                </a:lnTo>
                <a:lnTo>
                  <a:pt x="1088606" y="225603"/>
                </a:lnTo>
                <a:lnTo>
                  <a:pt x="1065494" y="191466"/>
                </a:lnTo>
                <a:lnTo>
                  <a:pt x="1039556" y="159592"/>
                </a:lnTo>
                <a:lnTo>
                  <a:pt x="1011009" y="130140"/>
                </a:lnTo>
                <a:lnTo>
                  <a:pt x="1002051" y="1223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676400" y="5519774"/>
            <a:ext cx="331737" cy="195226"/>
          </a:xfrm>
          <a:custGeom>
            <a:avLst/>
            <a:gdLst/>
            <a:ahLst/>
            <a:cxnLst/>
            <a:rect l="l" t="t" r="r" b="b"/>
            <a:pathLst>
              <a:path w="430530" h="253364">
                <a:moveTo>
                  <a:pt x="297298" y="0"/>
                </a:moveTo>
                <a:lnTo>
                  <a:pt x="240387" y="6023"/>
                </a:lnTo>
                <a:lnTo>
                  <a:pt x="189005" y="18073"/>
                </a:lnTo>
                <a:lnTo>
                  <a:pt x="142959" y="36290"/>
                </a:lnTo>
                <a:lnTo>
                  <a:pt x="102056" y="60811"/>
                </a:lnTo>
                <a:lnTo>
                  <a:pt x="66102" y="91776"/>
                </a:lnTo>
                <a:lnTo>
                  <a:pt x="34903" y="129325"/>
                </a:lnTo>
                <a:lnTo>
                  <a:pt x="8267" y="173595"/>
                </a:lnTo>
                <a:lnTo>
                  <a:pt x="0" y="217469"/>
                </a:lnTo>
                <a:lnTo>
                  <a:pt x="7790" y="234491"/>
                </a:lnTo>
                <a:lnTo>
                  <a:pt x="23055" y="247149"/>
                </a:lnTo>
                <a:lnTo>
                  <a:pt x="42817" y="252970"/>
                </a:lnTo>
                <a:lnTo>
                  <a:pt x="61753" y="249603"/>
                </a:lnTo>
                <a:lnTo>
                  <a:pt x="79009" y="237589"/>
                </a:lnTo>
                <a:lnTo>
                  <a:pt x="93745" y="217452"/>
                </a:lnTo>
                <a:lnTo>
                  <a:pt x="100664" y="205208"/>
                </a:lnTo>
                <a:lnTo>
                  <a:pt x="107954" y="193138"/>
                </a:lnTo>
                <a:lnTo>
                  <a:pt x="162667" y="135162"/>
                </a:lnTo>
                <a:lnTo>
                  <a:pt x="205989" y="111505"/>
                </a:lnTo>
                <a:lnTo>
                  <a:pt x="253720" y="99682"/>
                </a:lnTo>
                <a:lnTo>
                  <a:pt x="419010" y="99682"/>
                </a:lnTo>
                <a:lnTo>
                  <a:pt x="427264" y="85643"/>
                </a:lnTo>
                <a:lnTo>
                  <a:pt x="425254" y="47456"/>
                </a:lnTo>
                <a:lnTo>
                  <a:pt x="391856" y="22616"/>
                </a:lnTo>
                <a:lnTo>
                  <a:pt x="339490" y="9143"/>
                </a:lnTo>
                <a:lnTo>
                  <a:pt x="297298" y="0"/>
                </a:lnTo>
                <a:close/>
              </a:path>
              <a:path w="430530" h="253364">
                <a:moveTo>
                  <a:pt x="419010" y="99682"/>
                </a:moveTo>
                <a:lnTo>
                  <a:pt x="253720" y="99682"/>
                </a:lnTo>
                <a:lnTo>
                  <a:pt x="305149" y="99807"/>
                </a:lnTo>
                <a:lnTo>
                  <a:pt x="359568" y="111994"/>
                </a:lnTo>
                <a:lnTo>
                  <a:pt x="382422" y="116033"/>
                </a:lnTo>
                <a:lnTo>
                  <a:pt x="402090" y="112674"/>
                </a:lnTo>
                <a:lnTo>
                  <a:pt x="417421" y="102386"/>
                </a:lnTo>
                <a:lnTo>
                  <a:pt x="419010" y="996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3969886" y="5218643"/>
            <a:ext cx="1751982" cy="10421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006695" y="5283397"/>
            <a:ext cx="918105" cy="812603"/>
          </a:xfrm>
          <a:custGeom>
            <a:avLst/>
            <a:gdLst/>
            <a:ahLst/>
            <a:cxnLst/>
            <a:rect l="l" t="t" r="r" b="b"/>
            <a:pathLst>
              <a:path w="1236345" h="1113154">
                <a:moveTo>
                  <a:pt x="616238" y="0"/>
                </a:moveTo>
                <a:lnTo>
                  <a:pt x="571042" y="6795"/>
                </a:lnTo>
                <a:lnTo>
                  <a:pt x="533414" y="25230"/>
                </a:lnTo>
                <a:lnTo>
                  <a:pt x="502231" y="53802"/>
                </a:lnTo>
                <a:lnTo>
                  <a:pt x="476323" y="91089"/>
                </a:lnTo>
                <a:lnTo>
                  <a:pt x="28263" y="869515"/>
                </a:lnTo>
                <a:lnTo>
                  <a:pt x="8017" y="915318"/>
                </a:lnTo>
                <a:lnTo>
                  <a:pt x="0" y="959427"/>
                </a:lnTo>
                <a:lnTo>
                  <a:pt x="3452" y="1000491"/>
                </a:lnTo>
                <a:lnTo>
                  <a:pt x="17616" y="1037158"/>
                </a:lnTo>
                <a:lnTo>
                  <a:pt x="41734" y="1068075"/>
                </a:lnTo>
                <a:lnTo>
                  <a:pt x="75047" y="1091893"/>
                </a:lnTo>
                <a:lnTo>
                  <a:pt x="116798" y="1107257"/>
                </a:lnTo>
                <a:lnTo>
                  <a:pt x="166227" y="1112818"/>
                </a:lnTo>
                <a:lnTo>
                  <a:pt x="316993" y="1113085"/>
                </a:lnTo>
                <a:lnTo>
                  <a:pt x="618541" y="1112897"/>
                </a:lnTo>
                <a:lnTo>
                  <a:pt x="1039604" y="1112818"/>
                </a:lnTo>
                <a:lnTo>
                  <a:pt x="1112460" y="1108315"/>
                </a:lnTo>
                <a:lnTo>
                  <a:pt x="1152279" y="1096099"/>
                </a:lnTo>
                <a:lnTo>
                  <a:pt x="1202261" y="1059811"/>
                </a:lnTo>
                <a:lnTo>
                  <a:pt x="318754" y="1059811"/>
                </a:lnTo>
                <a:lnTo>
                  <a:pt x="171228" y="1059544"/>
                </a:lnTo>
                <a:lnTo>
                  <a:pt x="125331" y="1053409"/>
                </a:lnTo>
                <a:lnTo>
                  <a:pt x="90083" y="1036547"/>
                </a:lnTo>
                <a:lnTo>
                  <a:pt x="66505" y="1010679"/>
                </a:lnTo>
                <a:lnTo>
                  <a:pt x="55614" y="977524"/>
                </a:lnTo>
                <a:lnTo>
                  <a:pt x="58430" y="938801"/>
                </a:lnTo>
                <a:lnTo>
                  <a:pt x="75971" y="896232"/>
                </a:lnTo>
                <a:lnTo>
                  <a:pt x="527093" y="114952"/>
                </a:lnTo>
                <a:lnTo>
                  <a:pt x="559923" y="75007"/>
                </a:lnTo>
                <a:lnTo>
                  <a:pt x="598205" y="55014"/>
                </a:lnTo>
                <a:lnTo>
                  <a:pt x="735577" y="55014"/>
                </a:lnTo>
                <a:lnTo>
                  <a:pt x="734085" y="52888"/>
                </a:lnTo>
                <a:lnTo>
                  <a:pt x="701741" y="24080"/>
                </a:lnTo>
                <a:lnTo>
                  <a:pt x="662804" y="6005"/>
                </a:lnTo>
                <a:lnTo>
                  <a:pt x="616238" y="0"/>
                </a:lnTo>
                <a:close/>
              </a:path>
              <a:path w="1236345" h="1113154">
                <a:moveTo>
                  <a:pt x="1039604" y="1112818"/>
                </a:moveTo>
                <a:lnTo>
                  <a:pt x="618541" y="1112818"/>
                </a:lnTo>
                <a:lnTo>
                  <a:pt x="916896" y="1113006"/>
                </a:lnTo>
                <a:lnTo>
                  <a:pt x="1039604" y="1112818"/>
                </a:lnTo>
                <a:close/>
              </a:path>
              <a:path w="1236345" h="1113154">
                <a:moveTo>
                  <a:pt x="613698" y="1059464"/>
                </a:moveTo>
                <a:lnTo>
                  <a:pt x="613698" y="1059623"/>
                </a:lnTo>
                <a:lnTo>
                  <a:pt x="318754" y="1059811"/>
                </a:lnTo>
                <a:lnTo>
                  <a:pt x="1202261" y="1059811"/>
                </a:lnTo>
                <a:lnTo>
                  <a:pt x="1202453" y="1059619"/>
                </a:lnTo>
                <a:lnTo>
                  <a:pt x="867367" y="1059619"/>
                </a:lnTo>
                <a:lnTo>
                  <a:pt x="613698" y="1059464"/>
                </a:lnTo>
                <a:close/>
              </a:path>
              <a:path w="1236345" h="1113154">
                <a:moveTo>
                  <a:pt x="735577" y="55014"/>
                </a:moveTo>
                <a:lnTo>
                  <a:pt x="598205" y="55014"/>
                </a:lnTo>
                <a:lnTo>
                  <a:pt x="638361" y="55041"/>
                </a:lnTo>
                <a:lnTo>
                  <a:pt x="676815" y="75156"/>
                </a:lnTo>
                <a:lnTo>
                  <a:pt x="709987" y="115428"/>
                </a:lnTo>
                <a:lnTo>
                  <a:pt x="785924" y="246110"/>
                </a:lnTo>
                <a:lnTo>
                  <a:pt x="1163809" y="900513"/>
                </a:lnTo>
                <a:lnTo>
                  <a:pt x="1181381" y="948527"/>
                </a:lnTo>
                <a:lnTo>
                  <a:pt x="1178777" y="991770"/>
                </a:lnTo>
                <a:lnTo>
                  <a:pt x="1158037" y="1026876"/>
                </a:lnTo>
                <a:lnTo>
                  <a:pt x="1121198" y="1050483"/>
                </a:lnTo>
                <a:lnTo>
                  <a:pt x="1070298" y="1059227"/>
                </a:lnTo>
                <a:lnTo>
                  <a:pt x="867367" y="1059619"/>
                </a:lnTo>
                <a:lnTo>
                  <a:pt x="1202453" y="1059619"/>
                </a:lnTo>
                <a:lnTo>
                  <a:pt x="1210324" y="1051771"/>
                </a:lnTo>
                <a:lnTo>
                  <a:pt x="1227576" y="1021397"/>
                </a:lnTo>
                <a:lnTo>
                  <a:pt x="1236331" y="986711"/>
                </a:lnTo>
                <a:lnTo>
                  <a:pt x="1236091" y="948527"/>
                </a:lnTo>
                <a:lnTo>
                  <a:pt x="1226407" y="907879"/>
                </a:lnTo>
                <a:lnTo>
                  <a:pt x="1206754" y="865472"/>
                </a:lnTo>
                <a:lnTo>
                  <a:pt x="760815" y="91010"/>
                </a:lnTo>
                <a:lnTo>
                  <a:pt x="735577" y="550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162800" y="5410200"/>
            <a:ext cx="612220" cy="537246"/>
          </a:xfrm>
          <a:custGeom>
            <a:avLst/>
            <a:gdLst/>
            <a:ahLst/>
            <a:cxnLst/>
            <a:rect l="l" t="t" r="r" b="b"/>
            <a:pathLst>
              <a:path w="1000759" h="878204">
                <a:moveTo>
                  <a:pt x="903129" y="877850"/>
                </a:moveTo>
                <a:lnTo>
                  <a:pt x="501191" y="877849"/>
                </a:lnTo>
                <a:lnTo>
                  <a:pt x="746875" y="878051"/>
                </a:lnTo>
                <a:lnTo>
                  <a:pt x="903129" y="877850"/>
                </a:lnTo>
                <a:close/>
              </a:path>
              <a:path w="1000759" h="878204">
                <a:moveTo>
                  <a:pt x="501428" y="0"/>
                </a:moveTo>
                <a:lnTo>
                  <a:pt x="462452" y="30135"/>
                </a:lnTo>
                <a:lnTo>
                  <a:pt x="136576" y="595228"/>
                </a:lnTo>
                <a:lnTo>
                  <a:pt x="12362" y="811653"/>
                </a:lnTo>
                <a:lnTo>
                  <a:pt x="0" y="841436"/>
                </a:lnTo>
                <a:lnTo>
                  <a:pt x="2707" y="861915"/>
                </a:lnTo>
                <a:lnTo>
                  <a:pt x="20701" y="873772"/>
                </a:lnTo>
                <a:lnTo>
                  <a:pt x="54196" y="877691"/>
                </a:lnTo>
                <a:lnTo>
                  <a:pt x="252893" y="877953"/>
                </a:lnTo>
                <a:lnTo>
                  <a:pt x="903129" y="877850"/>
                </a:lnTo>
                <a:lnTo>
                  <a:pt x="943423" y="877691"/>
                </a:lnTo>
                <a:lnTo>
                  <a:pt x="980009" y="873673"/>
                </a:lnTo>
                <a:lnTo>
                  <a:pt x="998741" y="861300"/>
                </a:lnTo>
                <a:lnTo>
                  <a:pt x="1000432" y="839207"/>
                </a:lnTo>
                <a:lnTo>
                  <a:pt x="985891" y="806024"/>
                </a:lnTo>
                <a:lnTo>
                  <a:pt x="980162" y="796035"/>
                </a:lnTo>
                <a:lnTo>
                  <a:pt x="499920" y="796035"/>
                </a:lnTo>
                <a:lnTo>
                  <a:pt x="471829" y="789373"/>
                </a:lnTo>
                <a:lnTo>
                  <a:pt x="447966" y="772232"/>
                </a:lnTo>
                <a:lnTo>
                  <a:pt x="431424" y="747807"/>
                </a:lnTo>
                <a:lnTo>
                  <a:pt x="425302" y="719294"/>
                </a:lnTo>
                <a:lnTo>
                  <a:pt x="431576" y="691147"/>
                </a:lnTo>
                <a:lnTo>
                  <a:pt x="448343" y="667675"/>
                </a:lnTo>
                <a:lnTo>
                  <a:pt x="472700" y="651679"/>
                </a:lnTo>
                <a:lnTo>
                  <a:pt x="501746" y="645963"/>
                </a:lnTo>
                <a:lnTo>
                  <a:pt x="894060" y="645963"/>
                </a:lnTo>
                <a:lnTo>
                  <a:pt x="871519" y="606720"/>
                </a:lnTo>
                <a:lnTo>
                  <a:pt x="498650" y="606720"/>
                </a:lnTo>
                <a:lnTo>
                  <a:pt x="485756" y="595228"/>
                </a:lnTo>
                <a:lnTo>
                  <a:pt x="471998" y="583869"/>
                </a:lnTo>
                <a:lnTo>
                  <a:pt x="449639" y="513617"/>
                </a:lnTo>
                <a:lnTo>
                  <a:pt x="445480" y="467373"/>
                </a:lnTo>
                <a:lnTo>
                  <a:pt x="441942" y="419160"/>
                </a:lnTo>
                <a:lnTo>
                  <a:pt x="438957" y="374656"/>
                </a:lnTo>
                <a:lnTo>
                  <a:pt x="435701" y="328298"/>
                </a:lnTo>
                <a:lnTo>
                  <a:pt x="435181" y="317642"/>
                </a:lnTo>
                <a:lnTo>
                  <a:pt x="434580" y="306972"/>
                </a:lnTo>
                <a:lnTo>
                  <a:pt x="434082" y="296302"/>
                </a:lnTo>
                <a:lnTo>
                  <a:pt x="438737" y="252521"/>
                </a:lnTo>
                <a:lnTo>
                  <a:pt x="473972" y="211955"/>
                </a:lnTo>
                <a:lnTo>
                  <a:pt x="502143" y="206924"/>
                </a:lnTo>
                <a:lnTo>
                  <a:pt x="641419" y="206924"/>
                </a:lnTo>
                <a:lnTo>
                  <a:pt x="540881" y="32592"/>
                </a:lnTo>
                <a:lnTo>
                  <a:pt x="521660" y="8518"/>
                </a:lnTo>
                <a:lnTo>
                  <a:pt x="501428" y="0"/>
                </a:lnTo>
                <a:close/>
              </a:path>
              <a:path w="1000759" h="878204">
                <a:moveTo>
                  <a:pt x="894060" y="645963"/>
                </a:moveTo>
                <a:lnTo>
                  <a:pt x="501746" y="645963"/>
                </a:lnTo>
                <a:lnTo>
                  <a:pt x="530646" y="652136"/>
                </a:lnTo>
                <a:lnTo>
                  <a:pt x="554217" y="668359"/>
                </a:lnTo>
                <a:lnTo>
                  <a:pt x="570108" y="692251"/>
                </a:lnTo>
                <a:lnTo>
                  <a:pt x="575967" y="721435"/>
                </a:lnTo>
                <a:lnTo>
                  <a:pt x="569600" y="749546"/>
                </a:lnTo>
                <a:lnTo>
                  <a:pt x="552590" y="773540"/>
                </a:lnTo>
                <a:lnTo>
                  <a:pt x="528257" y="790131"/>
                </a:lnTo>
                <a:lnTo>
                  <a:pt x="499920" y="796035"/>
                </a:lnTo>
                <a:lnTo>
                  <a:pt x="980162" y="796035"/>
                </a:lnTo>
                <a:lnTo>
                  <a:pt x="894060" y="645963"/>
                </a:lnTo>
                <a:close/>
              </a:path>
              <a:path w="1000759" h="878204">
                <a:moveTo>
                  <a:pt x="641419" y="206924"/>
                </a:moveTo>
                <a:lnTo>
                  <a:pt x="502143" y="206924"/>
                </a:lnTo>
                <a:lnTo>
                  <a:pt x="529836" y="213202"/>
                </a:lnTo>
                <a:lnTo>
                  <a:pt x="550853" y="229855"/>
                </a:lnTo>
                <a:lnTo>
                  <a:pt x="563729" y="255575"/>
                </a:lnTo>
                <a:lnTo>
                  <a:pt x="566997" y="289055"/>
                </a:lnTo>
                <a:lnTo>
                  <a:pt x="563843" y="341126"/>
                </a:lnTo>
                <a:lnTo>
                  <a:pt x="560161" y="393166"/>
                </a:lnTo>
                <a:lnTo>
                  <a:pt x="552312" y="497159"/>
                </a:lnTo>
                <a:lnTo>
                  <a:pt x="551948" y="512900"/>
                </a:lnTo>
                <a:lnTo>
                  <a:pt x="546199" y="557806"/>
                </a:lnTo>
                <a:lnTo>
                  <a:pt x="511594" y="595053"/>
                </a:lnTo>
                <a:lnTo>
                  <a:pt x="498650" y="606720"/>
                </a:lnTo>
                <a:lnTo>
                  <a:pt x="871519" y="606720"/>
                </a:lnTo>
                <a:lnTo>
                  <a:pt x="641419" y="206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7898" y="1461289"/>
            <a:ext cx="589290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Arial"/>
                <a:cs typeface="Arial"/>
              </a:rPr>
              <a:t>Presentación de la</a:t>
            </a:r>
            <a:r>
              <a:rPr lang="es-ES_tradnl" sz="2800" b="1" spc="-3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Declaración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7898" y="2093595"/>
            <a:ext cx="8102702" cy="573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ts val="2155"/>
              </a:lnSpc>
              <a:spcBef>
                <a:spcPts val="100"/>
              </a:spcBef>
            </a:pPr>
            <a:r>
              <a:rPr sz="1700" spc="-5" dirty="0">
                <a:latin typeface="Arial"/>
                <a:cs typeface="Arial"/>
              </a:rPr>
              <a:t>Una</a:t>
            </a:r>
            <a:r>
              <a:rPr sz="1700" spc="6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vez</a:t>
            </a:r>
            <a:r>
              <a:rPr sz="1700" spc="7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que</a:t>
            </a:r>
            <a:r>
              <a:rPr sz="1700" spc="7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llenes</a:t>
            </a:r>
            <a:r>
              <a:rPr sz="1700" spc="7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correctamente</a:t>
            </a:r>
            <a:r>
              <a:rPr sz="1700" spc="5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cada</a:t>
            </a:r>
            <a:r>
              <a:rPr sz="1700" spc="7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campo</a:t>
            </a:r>
            <a:r>
              <a:rPr sz="1700" spc="7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da</a:t>
            </a:r>
            <a:r>
              <a:rPr sz="1700" spc="6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clic</a:t>
            </a:r>
            <a:r>
              <a:rPr sz="1700" spc="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en</a:t>
            </a:r>
            <a:r>
              <a:rPr sz="1700" spc="8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el</a:t>
            </a:r>
            <a:r>
              <a:rPr sz="1700" spc="7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botón</a:t>
            </a:r>
            <a:r>
              <a:rPr sz="1700" spc="6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“Guardar”</a:t>
            </a:r>
            <a:r>
              <a:rPr lang="es-ES_tradnl" sz="170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a efecto de que quede capturada la</a:t>
            </a:r>
            <a:r>
              <a:rPr sz="1700" spc="5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información.</a:t>
            </a:r>
            <a:endParaRPr sz="1700" dirty="0">
              <a:latin typeface="Arial"/>
              <a:cs typeface="Arial"/>
            </a:endParaRPr>
          </a:p>
        </p:txBody>
      </p:sp>
      <p:pic>
        <p:nvPicPr>
          <p:cNvPr id="11" name="Imagen 10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044DC6C0-8D57-4C6B-B04C-A137AA1EBE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82882"/>
            <a:ext cx="7763032" cy="367031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7200" y="1830594"/>
            <a:ext cx="8229600" cy="864207"/>
          </a:xfrm>
          <a:prstGeom prst="rect">
            <a:avLst/>
          </a:prstGeom>
        </p:spPr>
        <p:txBody>
          <a:bodyPr vert="horz" wrap="square" lIns="0" tIns="124329" rIns="0" bIns="0" rtlCol="0">
            <a:spAutoFit/>
          </a:bodyPr>
          <a:lstStyle/>
          <a:p>
            <a:pPr marL="807085" marR="5080" indent="-24892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Criterios para presentar Declaración </a:t>
            </a:r>
            <a:r>
              <a:rPr sz="2400" b="1" dirty="0">
                <a:latin typeface="Arial"/>
                <a:cs typeface="Arial"/>
              </a:rPr>
              <a:t>de </a:t>
            </a:r>
            <a:r>
              <a:rPr sz="2400" b="1" spc="-5" dirty="0">
                <a:latin typeface="Arial"/>
                <a:cs typeface="Arial"/>
              </a:rPr>
              <a:t>situación  </a:t>
            </a:r>
            <a:r>
              <a:rPr sz="2400" b="1" dirty="0">
                <a:latin typeface="Arial"/>
                <a:cs typeface="Arial"/>
              </a:rPr>
              <a:t>patrimonial </a:t>
            </a:r>
            <a:r>
              <a:rPr sz="2400" b="1" spc="-5" dirty="0">
                <a:latin typeface="Arial"/>
                <a:cs typeface="Arial"/>
              </a:rPr>
              <a:t>y </a:t>
            </a:r>
            <a:r>
              <a:rPr sz="2400" b="1" dirty="0">
                <a:latin typeface="Arial"/>
                <a:cs typeface="Arial"/>
              </a:rPr>
              <a:t>de </a:t>
            </a:r>
            <a:r>
              <a:rPr sz="2400" b="1" spc="-5" dirty="0">
                <a:latin typeface="Arial"/>
                <a:cs typeface="Arial"/>
              </a:rPr>
              <a:t>intereses </a:t>
            </a:r>
            <a:r>
              <a:rPr sz="2400" b="1" dirty="0">
                <a:latin typeface="Arial"/>
                <a:cs typeface="Arial"/>
              </a:rPr>
              <a:t>conforme </a:t>
            </a:r>
            <a:r>
              <a:rPr sz="2400" b="1" spc="-5" dirty="0">
                <a:latin typeface="Arial"/>
                <a:cs typeface="Arial"/>
              </a:rPr>
              <a:t>a </a:t>
            </a:r>
            <a:r>
              <a:rPr sz="2400" b="1" dirty="0">
                <a:latin typeface="Arial"/>
                <a:cs typeface="Arial"/>
              </a:rPr>
              <a:t>tu</a:t>
            </a:r>
            <a:r>
              <a:rPr sz="2400" b="1" spc="-6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nivel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5460" y="2895600"/>
            <a:ext cx="7662545" cy="970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550" spc="-5" dirty="0">
                <a:latin typeface="Arial"/>
                <a:cs typeface="Arial"/>
              </a:rPr>
              <a:t>a) </a:t>
            </a:r>
            <a:r>
              <a:rPr sz="1550" dirty="0">
                <a:latin typeface="Arial"/>
                <a:cs typeface="Arial"/>
              </a:rPr>
              <a:t>Aquellos </a:t>
            </a:r>
            <a:r>
              <a:rPr sz="1550" spc="-5" dirty="0">
                <a:latin typeface="Arial"/>
                <a:cs typeface="Arial"/>
              </a:rPr>
              <a:t>Servidores Públicos que </a:t>
            </a:r>
            <a:r>
              <a:rPr lang="es-MX" sz="1550" spc="-5" dirty="0">
                <a:latin typeface="Arial"/>
                <a:cs typeface="Arial"/>
              </a:rPr>
              <a:t>tengan</a:t>
            </a:r>
            <a:r>
              <a:rPr sz="1550" spc="-5" dirty="0">
                <a:latin typeface="Arial"/>
                <a:cs typeface="Arial"/>
              </a:rPr>
              <a:t> un </a:t>
            </a:r>
            <a:r>
              <a:rPr sz="1550" b="1" spc="-5" dirty="0">
                <a:latin typeface="Arial"/>
                <a:cs typeface="Arial"/>
              </a:rPr>
              <a:t>nivel menor</a:t>
            </a:r>
            <a:r>
              <a:rPr sz="1550" spc="-5" dirty="0">
                <a:latin typeface="Arial"/>
                <a:cs typeface="Arial"/>
              </a:rPr>
              <a:t> a  </a:t>
            </a:r>
            <a:r>
              <a:rPr sz="1550" b="1" spc="-5" dirty="0">
                <a:latin typeface="Arial"/>
                <a:cs typeface="Arial"/>
              </a:rPr>
              <a:t>Jefe </a:t>
            </a:r>
            <a:r>
              <a:rPr sz="1550" b="1" spc="-10" dirty="0">
                <a:latin typeface="Arial"/>
                <a:cs typeface="Arial"/>
              </a:rPr>
              <a:t>de </a:t>
            </a:r>
            <a:r>
              <a:rPr sz="1550" b="1" spc="-5" dirty="0">
                <a:latin typeface="Arial"/>
                <a:cs typeface="Arial"/>
              </a:rPr>
              <a:t>departamento</a:t>
            </a:r>
            <a:r>
              <a:rPr sz="1550" spc="-5" dirty="0">
                <a:latin typeface="Arial"/>
                <a:cs typeface="Arial"/>
              </a:rPr>
              <a:t>, el sistema </a:t>
            </a:r>
            <a:r>
              <a:rPr sz="1550" dirty="0">
                <a:latin typeface="Arial"/>
                <a:cs typeface="Arial"/>
              </a:rPr>
              <a:t>sólo les </a:t>
            </a:r>
            <a:r>
              <a:rPr sz="1550" spc="-5" dirty="0">
                <a:latin typeface="Arial"/>
                <a:cs typeface="Arial"/>
              </a:rPr>
              <a:t>activará un mínimo de apartados que </a:t>
            </a:r>
            <a:r>
              <a:rPr sz="1550" dirty="0">
                <a:latin typeface="Arial"/>
                <a:cs typeface="Arial"/>
              </a:rPr>
              <a:t>se  </a:t>
            </a:r>
            <a:r>
              <a:rPr sz="1550" spc="-5" dirty="0">
                <a:latin typeface="Arial"/>
                <a:cs typeface="Arial"/>
              </a:rPr>
              <a:t>conoce como </a:t>
            </a:r>
            <a:r>
              <a:rPr sz="1550" spc="-10" dirty="0">
                <a:latin typeface="Arial"/>
                <a:cs typeface="Arial"/>
              </a:rPr>
              <a:t>“</a:t>
            </a:r>
            <a:r>
              <a:rPr sz="1550" b="1" spc="-10" dirty="0">
                <a:latin typeface="Arial"/>
                <a:cs typeface="Arial"/>
              </a:rPr>
              <a:t>formato </a:t>
            </a:r>
            <a:r>
              <a:rPr sz="1550" b="1" spc="-5" dirty="0">
                <a:latin typeface="Arial"/>
                <a:cs typeface="Arial"/>
              </a:rPr>
              <a:t>simplificado</a:t>
            </a:r>
            <a:r>
              <a:rPr sz="1550" spc="-5" dirty="0">
                <a:latin typeface="Arial"/>
                <a:cs typeface="Arial"/>
              </a:rPr>
              <a:t>” de Declaración patrimonial, cuyos datos sólo  abarcan </a:t>
            </a:r>
            <a:r>
              <a:rPr sz="1550" dirty="0">
                <a:latin typeface="Arial"/>
                <a:cs typeface="Arial"/>
              </a:rPr>
              <a:t>los siguientes </a:t>
            </a:r>
            <a:r>
              <a:rPr sz="1550" spc="-5" dirty="0">
                <a:latin typeface="Arial"/>
                <a:cs typeface="Arial"/>
              </a:rPr>
              <a:t>7</a:t>
            </a:r>
            <a:r>
              <a:rPr sz="1550" spc="-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rubros:</a:t>
            </a: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EF3CA35-66B3-4D10-8128-27E4FB6BF8DC}"/>
              </a:ext>
            </a:extLst>
          </p:cNvPr>
          <p:cNvSpPr txBox="1"/>
          <p:nvPr/>
        </p:nvSpPr>
        <p:spPr>
          <a:xfrm>
            <a:off x="685461" y="4047453"/>
            <a:ext cx="4645660" cy="21589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241300" algn="l"/>
              </a:tabLst>
            </a:pPr>
            <a:r>
              <a:rPr sz="1550" spc="-5" dirty="0">
                <a:latin typeface="Arial"/>
                <a:cs typeface="Arial"/>
              </a:rPr>
              <a:t>Datos</a:t>
            </a:r>
            <a:r>
              <a:rPr sz="1550" spc="-1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Generales.</a:t>
            </a:r>
          </a:p>
          <a:p>
            <a:pPr marL="241300" indent="-228600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sz="1550" spc="-5" dirty="0">
                <a:latin typeface="Arial"/>
                <a:cs typeface="Arial"/>
              </a:rPr>
              <a:t>Domicilio del</a:t>
            </a:r>
            <a:r>
              <a:rPr sz="1550" spc="1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Declarante.</a:t>
            </a:r>
          </a:p>
          <a:p>
            <a:pPr marL="241300" indent="-228600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sz="1550" spc="-5" dirty="0">
                <a:latin typeface="Arial"/>
                <a:cs typeface="Arial"/>
              </a:rPr>
              <a:t>Datos</a:t>
            </a:r>
            <a:r>
              <a:rPr sz="1550" spc="-1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Curriculares.</a:t>
            </a:r>
          </a:p>
          <a:p>
            <a:pPr marL="241300" indent="-228600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sz="1550" spc="-5" dirty="0">
                <a:latin typeface="Arial"/>
                <a:cs typeface="Arial"/>
              </a:rPr>
              <a:t>Datos del empleo, cargo o</a:t>
            </a:r>
            <a:r>
              <a:rPr sz="1550" spc="-3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comisión.</a:t>
            </a:r>
          </a:p>
          <a:p>
            <a:pPr marL="241300" indent="-228600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sz="1550" spc="-5" dirty="0">
                <a:latin typeface="Arial"/>
                <a:cs typeface="Arial"/>
              </a:rPr>
              <a:t>Experiencia</a:t>
            </a:r>
            <a:r>
              <a:rPr sz="1550" spc="-2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laboral.</a:t>
            </a:r>
          </a:p>
          <a:p>
            <a:pPr marL="241300" indent="-228600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sz="1550" spc="-5" dirty="0">
                <a:latin typeface="Arial"/>
                <a:cs typeface="Arial"/>
              </a:rPr>
              <a:t>Ingresos </a:t>
            </a:r>
            <a:r>
              <a:rPr sz="1550" dirty="0">
                <a:latin typeface="Arial"/>
                <a:cs typeface="Arial"/>
              </a:rPr>
              <a:t>netos </a:t>
            </a:r>
            <a:r>
              <a:rPr sz="1550" spc="-5" dirty="0">
                <a:latin typeface="Arial"/>
                <a:cs typeface="Arial"/>
              </a:rPr>
              <a:t>del</a:t>
            </a:r>
            <a:r>
              <a:rPr sz="1550" spc="-50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Declarante.</a:t>
            </a: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41300" algn="l"/>
              </a:tabLst>
            </a:pPr>
            <a:r>
              <a:rPr sz="1550" spc="-60" dirty="0">
                <a:latin typeface="Arial"/>
                <a:cs typeface="Arial"/>
              </a:rPr>
              <a:t>¿</a:t>
            </a:r>
            <a:r>
              <a:rPr lang="es-MX" sz="1550" spc="-60" dirty="0">
                <a:latin typeface="Arial"/>
                <a:cs typeface="Arial"/>
              </a:rPr>
              <a:t>Te desempeñaste como servidor público</a:t>
            </a:r>
            <a:r>
              <a:rPr sz="155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el</a:t>
            </a:r>
            <a:r>
              <a:rPr lang="es-MX" sz="1550" spc="-5" dirty="0">
                <a:latin typeface="Arial"/>
                <a:cs typeface="Arial"/>
              </a:rPr>
              <a:t> año </a:t>
            </a:r>
            <a:r>
              <a:rPr sz="1550" spc="-5" dirty="0">
                <a:latin typeface="Arial"/>
                <a:cs typeface="Arial"/>
              </a:rPr>
              <a:t>inmediato anterior? </a:t>
            </a:r>
            <a:r>
              <a:rPr sz="1550" dirty="0">
                <a:latin typeface="Arial"/>
                <a:cs typeface="Arial"/>
              </a:rPr>
              <a:t>(</a:t>
            </a:r>
            <a:r>
              <a:rPr lang="es-MX" sz="1550" dirty="0">
                <a:latin typeface="Arial"/>
                <a:cs typeface="Arial"/>
              </a:rPr>
              <a:t>sólo</a:t>
            </a:r>
            <a:r>
              <a:rPr sz="1550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en la  </a:t>
            </a:r>
            <a:r>
              <a:rPr sz="1550" dirty="0">
                <a:latin typeface="Arial"/>
                <a:cs typeface="Arial"/>
              </a:rPr>
              <a:t>declaración </a:t>
            </a:r>
            <a:endParaRPr lang="es-MX" sz="155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  <a:tabLst>
                <a:tab pos="241300" algn="l"/>
              </a:tabLst>
            </a:pPr>
            <a:r>
              <a:rPr sz="1550" spc="-5" dirty="0">
                <a:latin typeface="Arial"/>
                <a:cs typeface="Arial"/>
              </a:rPr>
              <a:t>de </a:t>
            </a:r>
            <a:r>
              <a:rPr sz="1550" dirty="0">
                <a:latin typeface="Arial"/>
                <a:cs typeface="Arial"/>
              </a:rPr>
              <a:t>inicio </a:t>
            </a:r>
            <a:r>
              <a:rPr sz="1550" spc="-5" dirty="0">
                <a:latin typeface="Arial"/>
                <a:cs typeface="Arial"/>
              </a:rPr>
              <a:t>y</a:t>
            </a:r>
            <a:r>
              <a:rPr sz="1550" spc="-45" dirty="0">
                <a:latin typeface="Arial"/>
                <a:cs typeface="Arial"/>
              </a:rPr>
              <a:t> </a:t>
            </a:r>
            <a:r>
              <a:rPr sz="1550" spc="-5" dirty="0">
                <a:latin typeface="Arial"/>
                <a:cs typeface="Arial"/>
              </a:rPr>
              <a:t>conclusión).</a:t>
            </a:r>
            <a:endParaRPr sz="1550" dirty="0">
              <a:latin typeface="Arial"/>
              <a:cs typeface="Arial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0FEA39A6-AF32-4252-80EB-577D61A9DCE2}"/>
              </a:ext>
            </a:extLst>
          </p:cNvPr>
          <p:cNvSpPr txBox="1"/>
          <p:nvPr/>
        </p:nvSpPr>
        <p:spPr>
          <a:xfrm>
            <a:off x="5334000" y="3886200"/>
            <a:ext cx="3200400" cy="2462472"/>
          </a:xfrm>
          <a:custGeom>
            <a:avLst/>
            <a:gdLst>
              <a:gd name="connsiteX0" fmla="*/ 0 w 3327400"/>
              <a:gd name="connsiteY0" fmla="*/ 0 h 2383986"/>
              <a:gd name="connsiteX1" fmla="*/ 3327400 w 3327400"/>
              <a:gd name="connsiteY1" fmla="*/ 0 h 2383986"/>
              <a:gd name="connsiteX2" fmla="*/ 3327400 w 3327400"/>
              <a:gd name="connsiteY2" fmla="*/ 2383986 h 2383986"/>
              <a:gd name="connsiteX3" fmla="*/ 0 w 3327400"/>
              <a:gd name="connsiteY3" fmla="*/ 2383986 h 2383986"/>
              <a:gd name="connsiteX4" fmla="*/ 0 w 3327400"/>
              <a:gd name="connsiteY4" fmla="*/ 0 h 2383986"/>
              <a:gd name="connsiteX0" fmla="*/ 0 w 3355680"/>
              <a:gd name="connsiteY0" fmla="*/ 0 h 2581948"/>
              <a:gd name="connsiteX1" fmla="*/ 3327400 w 3355680"/>
              <a:gd name="connsiteY1" fmla="*/ 0 h 2581948"/>
              <a:gd name="connsiteX2" fmla="*/ 3355680 w 3355680"/>
              <a:gd name="connsiteY2" fmla="*/ 2581948 h 2581948"/>
              <a:gd name="connsiteX3" fmla="*/ 0 w 3355680"/>
              <a:gd name="connsiteY3" fmla="*/ 2383986 h 2581948"/>
              <a:gd name="connsiteX4" fmla="*/ 0 w 3355680"/>
              <a:gd name="connsiteY4" fmla="*/ 0 h 2581948"/>
              <a:gd name="connsiteX0" fmla="*/ 0 w 3355680"/>
              <a:gd name="connsiteY0" fmla="*/ 0 h 2619656"/>
              <a:gd name="connsiteX1" fmla="*/ 3327400 w 3355680"/>
              <a:gd name="connsiteY1" fmla="*/ 0 h 2619656"/>
              <a:gd name="connsiteX2" fmla="*/ 3355680 w 3355680"/>
              <a:gd name="connsiteY2" fmla="*/ 2581948 h 2619656"/>
              <a:gd name="connsiteX3" fmla="*/ 18854 w 3355680"/>
              <a:gd name="connsiteY3" fmla="*/ 2619656 h 2619656"/>
              <a:gd name="connsiteX4" fmla="*/ 0 w 3355680"/>
              <a:gd name="connsiteY4" fmla="*/ 0 h 2619656"/>
              <a:gd name="connsiteX0" fmla="*/ 0 w 3355680"/>
              <a:gd name="connsiteY0" fmla="*/ 0 h 2581949"/>
              <a:gd name="connsiteX1" fmla="*/ 3327400 w 3355680"/>
              <a:gd name="connsiteY1" fmla="*/ 0 h 2581949"/>
              <a:gd name="connsiteX2" fmla="*/ 3355680 w 3355680"/>
              <a:gd name="connsiteY2" fmla="*/ 2581948 h 2581949"/>
              <a:gd name="connsiteX3" fmla="*/ 18854 w 3355680"/>
              <a:gd name="connsiteY3" fmla="*/ 2581949 h 2581949"/>
              <a:gd name="connsiteX4" fmla="*/ 0 w 3355680"/>
              <a:gd name="connsiteY4" fmla="*/ 0 h 2581949"/>
              <a:gd name="connsiteX0" fmla="*/ 0 w 3355680"/>
              <a:gd name="connsiteY0" fmla="*/ 0 h 2600803"/>
              <a:gd name="connsiteX1" fmla="*/ 3327400 w 3355680"/>
              <a:gd name="connsiteY1" fmla="*/ 0 h 2600803"/>
              <a:gd name="connsiteX2" fmla="*/ 3355680 w 3355680"/>
              <a:gd name="connsiteY2" fmla="*/ 2581948 h 2600803"/>
              <a:gd name="connsiteX3" fmla="*/ 18854 w 3355680"/>
              <a:gd name="connsiteY3" fmla="*/ 2600803 h 2600803"/>
              <a:gd name="connsiteX4" fmla="*/ 0 w 3355680"/>
              <a:gd name="connsiteY4" fmla="*/ 0 h 2600803"/>
              <a:gd name="connsiteX0" fmla="*/ 0 w 3355680"/>
              <a:gd name="connsiteY0" fmla="*/ 0 h 2581948"/>
              <a:gd name="connsiteX1" fmla="*/ 3327400 w 3355680"/>
              <a:gd name="connsiteY1" fmla="*/ 0 h 2581948"/>
              <a:gd name="connsiteX2" fmla="*/ 3355680 w 3355680"/>
              <a:gd name="connsiteY2" fmla="*/ 2581948 h 2581948"/>
              <a:gd name="connsiteX3" fmla="*/ 18854 w 3355680"/>
              <a:gd name="connsiteY3" fmla="*/ 2563096 h 2581948"/>
              <a:gd name="connsiteX4" fmla="*/ 0 w 3355680"/>
              <a:gd name="connsiteY4" fmla="*/ 0 h 2581948"/>
              <a:gd name="connsiteX0" fmla="*/ 0 w 3355680"/>
              <a:gd name="connsiteY0" fmla="*/ 0 h 2581948"/>
              <a:gd name="connsiteX1" fmla="*/ 3327400 w 3355680"/>
              <a:gd name="connsiteY1" fmla="*/ 0 h 2581948"/>
              <a:gd name="connsiteX2" fmla="*/ 3355680 w 3355680"/>
              <a:gd name="connsiteY2" fmla="*/ 2581948 h 2581948"/>
              <a:gd name="connsiteX3" fmla="*/ 18854 w 3355680"/>
              <a:gd name="connsiteY3" fmla="*/ 2544242 h 2581948"/>
              <a:gd name="connsiteX4" fmla="*/ 0 w 3355680"/>
              <a:gd name="connsiteY4" fmla="*/ 0 h 2581948"/>
              <a:gd name="connsiteX0" fmla="*/ 0 w 3355680"/>
              <a:gd name="connsiteY0" fmla="*/ 0 h 2600803"/>
              <a:gd name="connsiteX1" fmla="*/ 3327400 w 3355680"/>
              <a:gd name="connsiteY1" fmla="*/ 0 h 2600803"/>
              <a:gd name="connsiteX2" fmla="*/ 3355680 w 3355680"/>
              <a:gd name="connsiteY2" fmla="*/ 2581948 h 2600803"/>
              <a:gd name="connsiteX3" fmla="*/ 18854 w 3355680"/>
              <a:gd name="connsiteY3" fmla="*/ 2600803 h 2600803"/>
              <a:gd name="connsiteX4" fmla="*/ 0 w 3355680"/>
              <a:gd name="connsiteY4" fmla="*/ 0 h 2600803"/>
              <a:gd name="connsiteX0" fmla="*/ 0 w 3355680"/>
              <a:gd name="connsiteY0" fmla="*/ 0 h 2591376"/>
              <a:gd name="connsiteX1" fmla="*/ 3327400 w 3355680"/>
              <a:gd name="connsiteY1" fmla="*/ 0 h 2591376"/>
              <a:gd name="connsiteX2" fmla="*/ 3355680 w 3355680"/>
              <a:gd name="connsiteY2" fmla="*/ 2581948 h 2591376"/>
              <a:gd name="connsiteX3" fmla="*/ 18854 w 3355680"/>
              <a:gd name="connsiteY3" fmla="*/ 2591376 h 2591376"/>
              <a:gd name="connsiteX4" fmla="*/ 0 w 3355680"/>
              <a:gd name="connsiteY4" fmla="*/ 0 h 2591376"/>
              <a:gd name="connsiteX0" fmla="*/ 0 w 3355680"/>
              <a:gd name="connsiteY0" fmla="*/ 0 h 2581949"/>
              <a:gd name="connsiteX1" fmla="*/ 3327400 w 3355680"/>
              <a:gd name="connsiteY1" fmla="*/ 0 h 2581949"/>
              <a:gd name="connsiteX2" fmla="*/ 3355680 w 3355680"/>
              <a:gd name="connsiteY2" fmla="*/ 2581948 h 2581949"/>
              <a:gd name="connsiteX3" fmla="*/ 37707 w 3355680"/>
              <a:gd name="connsiteY3" fmla="*/ 2581949 h 2581949"/>
              <a:gd name="connsiteX4" fmla="*/ 0 w 3355680"/>
              <a:gd name="connsiteY4" fmla="*/ 0 h 258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5680" h="2581949">
                <a:moveTo>
                  <a:pt x="0" y="0"/>
                </a:moveTo>
                <a:lnTo>
                  <a:pt x="3327400" y="0"/>
                </a:lnTo>
                <a:lnTo>
                  <a:pt x="3355680" y="2581948"/>
                </a:lnTo>
                <a:lnTo>
                  <a:pt x="37707" y="25819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vert="horz" wrap="square" lIns="0" tIns="397510" rIns="0" bIns="0" rtlCol="0">
            <a:spAutoFit/>
          </a:bodyPr>
          <a:lstStyle/>
          <a:p>
            <a:pPr marR="59055" algn="ctr">
              <a:lnSpc>
                <a:spcPct val="100000"/>
              </a:lnSpc>
              <a:spcBef>
                <a:spcPts val="3130"/>
              </a:spcBef>
            </a:pPr>
            <a:r>
              <a:rPr sz="3200" b="1" dirty="0">
                <a:solidFill>
                  <a:srgbClr val="FFFFFF"/>
                </a:solidFill>
                <a:latin typeface="Arial"/>
                <a:cs typeface="Arial"/>
              </a:rPr>
              <a:t>Recuerda</a:t>
            </a:r>
            <a:endParaRPr sz="3200" dirty="0">
              <a:latin typeface="Arial"/>
              <a:cs typeface="Arial"/>
            </a:endParaRPr>
          </a:p>
          <a:p>
            <a:pPr marL="197485" marR="259079" algn="ctr">
              <a:lnSpc>
                <a:spcPct val="100000"/>
              </a:lnSpc>
              <a:spcBef>
                <a:spcPts val="55"/>
              </a:spcBef>
            </a:pP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Si tienes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nivel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menor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a jefe</a:t>
            </a:r>
            <a:r>
              <a:rPr sz="16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de  departamento, tu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Declaración  será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muy sencilla, púes  llenarás este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formato 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simplificado de sólo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16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rubros.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01472" y="1981200"/>
            <a:ext cx="8085328" cy="734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550" spc="-5" dirty="0">
                <a:latin typeface="Arial"/>
                <a:cs typeface="Arial"/>
              </a:rPr>
              <a:t>b) </a:t>
            </a:r>
            <a:r>
              <a:rPr sz="1550" dirty="0">
                <a:latin typeface="Arial"/>
                <a:cs typeface="Arial"/>
              </a:rPr>
              <a:t>Aquellos </a:t>
            </a:r>
            <a:r>
              <a:rPr sz="1550" spc="-5" dirty="0">
                <a:latin typeface="Arial"/>
                <a:cs typeface="Arial"/>
              </a:rPr>
              <a:t>Servidores Públicos que tengan </a:t>
            </a:r>
            <a:r>
              <a:rPr sz="1550" b="1" spc="-5" dirty="0">
                <a:latin typeface="Arial"/>
                <a:cs typeface="Arial"/>
              </a:rPr>
              <a:t>nivel igual o superior </a:t>
            </a:r>
            <a:r>
              <a:rPr sz="1550" spc="-5" dirty="0">
                <a:latin typeface="Arial"/>
                <a:cs typeface="Arial"/>
              </a:rPr>
              <a:t>a </a:t>
            </a:r>
            <a:r>
              <a:rPr sz="1550" b="1" spc="-5" dirty="0">
                <a:latin typeface="Arial"/>
                <a:cs typeface="Arial"/>
              </a:rPr>
              <a:t>Jefe de  departamento</a:t>
            </a:r>
            <a:r>
              <a:rPr sz="1550" spc="-5" dirty="0">
                <a:latin typeface="Arial"/>
                <a:cs typeface="Arial"/>
              </a:rPr>
              <a:t> u homólogos deben presentar la </a:t>
            </a:r>
            <a:r>
              <a:rPr sz="1550" dirty="0">
                <a:latin typeface="Arial"/>
                <a:cs typeface="Arial"/>
              </a:rPr>
              <a:t>Declaración </a:t>
            </a:r>
            <a:r>
              <a:rPr sz="1550" spc="-10" dirty="0">
                <a:latin typeface="Arial"/>
                <a:cs typeface="Arial"/>
              </a:rPr>
              <a:t>de </a:t>
            </a:r>
            <a:r>
              <a:rPr sz="1550" spc="-5" dirty="0">
                <a:latin typeface="Arial"/>
                <a:cs typeface="Arial"/>
              </a:rPr>
              <a:t>modificación patrimonial  </a:t>
            </a:r>
            <a:r>
              <a:rPr sz="1550" dirty="0">
                <a:latin typeface="Arial"/>
                <a:cs typeface="Arial"/>
              </a:rPr>
              <a:t>y </a:t>
            </a:r>
            <a:r>
              <a:rPr sz="1550" spc="-5" dirty="0">
                <a:latin typeface="Arial"/>
                <a:cs typeface="Arial"/>
              </a:rPr>
              <a:t>de intereses en su “</a:t>
            </a:r>
            <a:r>
              <a:rPr sz="1550" b="1" spc="-5" dirty="0">
                <a:latin typeface="Arial"/>
                <a:cs typeface="Arial"/>
              </a:rPr>
              <a:t>totalidad</a:t>
            </a:r>
            <a:r>
              <a:rPr sz="1550" spc="-5" dirty="0">
                <a:latin typeface="Arial"/>
                <a:cs typeface="Arial"/>
              </a:rPr>
              <a:t>”, la cual </a:t>
            </a:r>
            <a:r>
              <a:rPr sz="1550" dirty="0">
                <a:latin typeface="Arial"/>
                <a:cs typeface="Arial"/>
              </a:rPr>
              <a:t>consta </a:t>
            </a:r>
            <a:r>
              <a:rPr sz="1550" spc="-5" dirty="0">
                <a:latin typeface="Arial"/>
                <a:cs typeface="Arial"/>
              </a:rPr>
              <a:t>de los siguientes</a:t>
            </a:r>
            <a:r>
              <a:rPr sz="1550" spc="-75" dirty="0">
                <a:latin typeface="Arial"/>
                <a:cs typeface="Arial"/>
              </a:rPr>
              <a:t> </a:t>
            </a:r>
            <a:r>
              <a:rPr sz="1550" dirty="0">
                <a:latin typeface="Arial"/>
                <a:cs typeface="Arial"/>
              </a:rPr>
              <a:t>apartados: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27261" y="2998816"/>
            <a:ext cx="5504815" cy="32316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13384" algn="l"/>
              </a:tabLst>
            </a:pPr>
            <a:r>
              <a:rPr sz="1350" b="1" spc="-5" dirty="0">
                <a:latin typeface="Arial"/>
                <a:cs typeface="Arial"/>
              </a:rPr>
              <a:t>I.	</a:t>
            </a:r>
            <a:r>
              <a:rPr sz="1400" b="1" dirty="0">
                <a:latin typeface="Arial"/>
                <a:cs typeface="Arial"/>
              </a:rPr>
              <a:t>Declaración de situación</a:t>
            </a:r>
            <a:r>
              <a:rPr sz="1400" b="1" spc="-9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patrimonial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300" dirty="0">
                <a:latin typeface="Arial"/>
                <a:cs typeface="Arial"/>
              </a:rPr>
              <a:t>Datos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Generales</a:t>
            </a: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300" dirty="0">
                <a:latin typeface="Arial"/>
                <a:cs typeface="Arial"/>
              </a:rPr>
              <a:t>Domicilio del</a:t>
            </a:r>
            <a:r>
              <a:rPr sz="1300" spc="-5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Declarante</a:t>
            </a: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300" dirty="0">
                <a:latin typeface="Arial"/>
                <a:cs typeface="Arial"/>
              </a:rPr>
              <a:t>Datos curriculares del</a:t>
            </a:r>
            <a:r>
              <a:rPr sz="1300" spc="-8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Declarante</a:t>
            </a: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300" dirty="0">
                <a:latin typeface="Arial"/>
                <a:cs typeface="Arial"/>
              </a:rPr>
              <a:t>Datos del empleo, cargo o</a:t>
            </a:r>
            <a:r>
              <a:rPr sz="1300" spc="-12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comisión</a:t>
            </a:r>
          </a:p>
          <a:p>
            <a:pPr marL="355600" indent="-34353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5600" algn="l"/>
                <a:tab pos="356235" algn="l"/>
              </a:tabLst>
            </a:pPr>
            <a:r>
              <a:rPr sz="1300" dirty="0">
                <a:latin typeface="Arial"/>
                <a:cs typeface="Arial"/>
              </a:rPr>
              <a:t>Experiencia Laboral (cinco últimos</a:t>
            </a:r>
            <a:r>
              <a:rPr sz="1300" spc="-1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empleos)</a:t>
            </a: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300" dirty="0">
                <a:latin typeface="Arial"/>
                <a:cs typeface="Arial"/>
              </a:rPr>
              <a:t>Datos de la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pareja</a:t>
            </a: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300" dirty="0">
                <a:latin typeface="Arial"/>
                <a:cs typeface="Arial"/>
              </a:rPr>
              <a:t>Datos del dependiente</a:t>
            </a:r>
            <a:r>
              <a:rPr sz="1300" spc="-9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económico</a:t>
            </a: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300" dirty="0">
                <a:latin typeface="Arial"/>
                <a:cs typeface="Arial"/>
              </a:rPr>
              <a:t>Ingresos netos del declarante, pareja </a:t>
            </a:r>
            <a:r>
              <a:rPr sz="1300" spc="-10" dirty="0">
                <a:latin typeface="Arial"/>
                <a:cs typeface="Arial"/>
              </a:rPr>
              <a:t>y/o </a:t>
            </a:r>
            <a:r>
              <a:rPr sz="1300" dirty="0">
                <a:latin typeface="Arial"/>
                <a:cs typeface="Arial"/>
              </a:rPr>
              <a:t>dependientes</a:t>
            </a:r>
            <a:r>
              <a:rPr sz="1300" spc="-16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económicos</a:t>
            </a: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5600" algn="l"/>
                <a:tab pos="356235" algn="l"/>
              </a:tabLst>
            </a:pPr>
            <a:r>
              <a:rPr sz="1300" dirty="0">
                <a:latin typeface="Arial"/>
                <a:cs typeface="Arial"/>
              </a:rPr>
              <a:t>Bienes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inmuebles</a:t>
            </a: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6235" algn="l"/>
              </a:tabLst>
            </a:pPr>
            <a:r>
              <a:rPr sz="1300" spc="-10" dirty="0">
                <a:latin typeface="Arial"/>
                <a:cs typeface="Arial"/>
              </a:rPr>
              <a:t>Vehículos</a:t>
            </a:r>
            <a:endParaRPr sz="13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6235" algn="l"/>
              </a:tabLst>
            </a:pPr>
            <a:r>
              <a:rPr sz="1300" dirty="0">
                <a:latin typeface="Arial"/>
                <a:cs typeface="Arial"/>
              </a:rPr>
              <a:t>Bienes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muebles</a:t>
            </a: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6235" algn="l"/>
              </a:tabLst>
            </a:pPr>
            <a:r>
              <a:rPr sz="1300" dirty="0">
                <a:latin typeface="Arial"/>
                <a:cs typeface="Arial"/>
              </a:rPr>
              <a:t>Inversiones, cuentas bancarias y otro </a:t>
            </a:r>
            <a:r>
              <a:rPr sz="1300" spc="-5" dirty="0">
                <a:latin typeface="Arial"/>
                <a:cs typeface="Arial"/>
              </a:rPr>
              <a:t>tipo </a:t>
            </a:r>
            <a:r>
              <a:rPr sz="1300" dirty="0">
                <a:latin typeface="Arial"/>
                <a:cs typeface="Arial"/>
              </a:rPr>
              <a:t>de valores</a:t>
            </a:r>
            <a:r>
              <a:rPr sz="1300" spc="-16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/activos</a:t>
            </a:r>
            <a:endParaRPr sz="13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6235" algn="l"/>
              </a:tabLst>
            </a:pPr>
            <a:r>
              <a:rPr sz="1300" spc="-5" dirty="0">
                <a:latin typeface="Arial"/>
                <a:cs typeface="Arial"/>
              </a:rPr>
              <a:t>Adeudos/pasivos</a:t>
            </a:r>
            <a:endParaRPr sz="1300" dirty="0">
              <a:latin typeface="Arial"/>
              <a:cs typeface="Arial"/>
            </a:endParaRPr>
          </a:p>
          <a:p>
            <a:pPr marL="355600" indent="-343535">
              <a:lnSpc>
                <a:spcPct val="100000"/>
              </a:lnSpc>
              <a:buAutoNum type="arabicPeriod"/>
              <a:tabLst>
                <a:tab pos="356235" algn="l"/>
              </a:tabLst>
            </a:pPr>
            <a:r>
              <a:rPr sz="1300" dirty="0">
                <a:latin typeface="Arial"/>
                <a:cs typeface="Arial"/>
              </a:rPr>
              <a:t>Préstamo o comodato por</a:t>
            </a:r>
            <a:r>
              <a:rPr sz="1300" spc="-10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terceros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0" y="4899612"/>
            <a:ext cx="9141714" cy="19561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236065" y="1727200"/>
            <a:ext cx="5812155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3384" indent="-401320">
              <a:lnSpc>
                <a:spcPct val="100000"/>
              </a:lnSpc>
              <a:spcBef>
                <a:spcPts val="95"/>
              </a:spcBef>
              <a:buAutoNum type="romanUcPeriod"/>
              <a:tabLst>
                <a:tab pos="413384" algn="l"/>
                <a:tab pos="414020" algn="l"/>
              </a:tabLst>
            </a:pPr>
            <a:r>
              <a:rPr sz="1600" b="1" spc="-5" dirty="0">
                <a:latin typeface="Arial"/>
                <a:cs typeface="Arial"/>
              </a:rPr>
              <a:t>Declaración de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intereses: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AutoNum type="romanUcPeriod"/>
            </a:pPr>
            <a:endParaRPr sz="1650" dirty="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buAutoNum type="arabicPeriod"/>
              <a:tabLst>
                <a:tab pos="812165" algn="l"/>
                <a:tab pos="813435" algn="l"/>
              </a:tabLst>
            </a:pPr>
            <a:r>
              <a:rPr sz="1600" spc="-5" dirty="0">
                <a:latin typeface="Arial"/>
                <a:cs typeface="Arial"/>
              </a:rPr>
              <a:t>Participación en empresas, sociedades o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asociaciones</a:t>
            </a:r>
            <a:endParaRPr sz="1600" dirty="0">
              <a:latin typeface="Arial"/>
              <a:cs typeface="Arial"/>
            </a:endParaRPr>
          </a:p>
          <a:p>
            <a:pPr marL="812800" marR="5080" lvl="1" indent="-342900">
              <a:lnSpc>
                <a:spcPct val="100000"/>
              </a:lnSpc>
              <a:buAutoNum type="arabicPeriod"/>
              <a:tabLst>
                <a:tab pos="812165" algn="l"/>
                <a:tab pos="813435" algn="l"/>
              </a:tabLst>
            </a:pPr>
            <a:r>
              <a:rPr sz="1600" spc="-5" dirty="0">
                <a:latin typeface="Arial"/>
                <a:cs typeface="Arial"/>
              </a:rPr>
              <a:t>¿Participa en la toma de decisiones de alguna de estas  instituciones?</a:t>
            </a:r>
            <a:endParaRPr sz="1600" dirty="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buAutoNum type="arabicPeriod"/>
              <a:tabLst>
                <a:tab pos="812165" algn="l"/>
                <a:tab pos="813435" algn="l"/>
              </a:tabLst>
            </a:pPr>
            <a:r>
              <a:rPr sz="1600" spc="-5" dirty="0">
                <a:latin typeface="Arial"/>
                <a:cs typeface="Arial"/>
              </a:rPr>
              <a:t>Apoyos o beneficios púbicos</a:t>
            </a:r>
            <a:endParaRPr sz="1600" dirty="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600" spc="-5" dirty="0">
                <a:latin typeface="Arial"/>
                <a:cs typeface="Arial"/>
              </a:rPr>
              <a:t>Representación</a:t>
            </a:r>
            <a:endParaRPr sz="1600" dirty="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buAutoNum type="arabicPeriod"/>
              <a:tabLst>
                <a:tab pos="812165" algn="l"/>
                <a:tab pos="813435" algn="l"/>
              </a:tabLst>
            </a:pPr>
            <a:r>
              <a:rPr sz="1600" spc="-5" dirty="0">
                <a:latin typeface="Arial"/>
                <a:cs typeface="Arial"/>
              </a:rPr>
              <a:t>Clientes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principales</a:t>
            </a:r>
            <a:endParaRPr sz="1600" dirty="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buAutoNum type="arabicPeriod"/>
              <a:tabLst>
                <a:tab pos="812165" algn="l"/>
                <a:tab pos="813435" algn="l"/>
              </a:tabLst>
            </a:pPr>
            <a:r>
              <a:rPr sz="1600" spc="-5" dirty="0">
                <a:latin typeface="Arial"/>
                <a:cs typeface="Arial"/>
              </a:rPr>
              <a:t>Beneficios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privados</a:t>
            </a:r>
            <a:endParaRPr sz="1600" dirty="0">
              <a:latin typeface="Arial"/>
              <a:cs typeface="Arial"/>
            </a:endParaRPr>
          </a:p>
          <a:p>
            <a:pPr marL="812800" lvl="1" indent="-343535">
              <a:lnSpc>
                <a:spcPct val="100000"/>
              </a:lnSpc>
              <a:buAutoNum type="arabicPeriod"/>
              <a:tabLst>
                <a:tab pos="812165" algn="l"/>
                <a:tab pos="813435" algn="l"/>
              </a:tabLst>
            </a:pPr>
            <a:r>
              <a:rPr sz="1600" spc="-5" dirty="0">
                <a:latin typeface="Arial"/>
                <a:cs typeface="Arial"/>
              </a:rPr>
              <a:t>Fideicomisos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35757" y="5441086"/>
            <a:ext cx="54438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La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Declaración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modificación patrimonial y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de 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intereses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completa consta de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21 apartados; a  diferencia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de la 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versión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simplificada que 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tiene  sólo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12723" y="5182349"/>
            <a:ext cx="383540" cy="227965"/>
          </a:xfrm>
          <a:custGeom>
            <a:avLst/>
            <a:gdLst/>
            <a:ahLst/>
            <a:cxnLst/>
            <a:rect l="l" t="t" r="r" b="b"/>
            <a:pathLst>
              <a:path w="383539" h="227964">
                <a:moveTo>
                  <a:pt x="35303" y="0"/>
                </a:moveTo>
                <a:lnTo>
                  <a:pt x="0" y="58"/>
                </a:lnTo>
                <a:lnTo>
                  <a:pt x="589" y="3531"/>
                </a:lnTo>
                <a:lnTo>
                  <a:pt x="353" y="7533"/>
                </a:lnTo>
                <a:lnTo>
                  <a:pt x="2121" y="10300"/>
                </a:lnTo>
                <a:lnTo>
                  <a:pt x="15122" y="27884"/>
                </a:lnTo>
                <a:lnTo>
                  <a:pt x="29041" y="45380"/>
                </a:lnTo>
                <a:lnTo>
                  <a:pt x="40197" y="62876"/>
                </a:lnTo>
                <a:lnTo>
                  <a:pt x="44910" y="80460"/>
                </a:lnTo>
                <a:lnTo>
                  <a:pt x="40540" y="97659"/>
                </a:lnTo>
                <a:lnTo>
                  <a:pt x="29358" y="115238"/>
                </a:lnTo>
                <a:lnTo>
                  <a:pt x="14915" y="133425"/>
                </a:lnTo>
                <a:lnTo>
                  <a:pt x="766" y="152444"/>
                </a:lnTo>
                <a:lnTo>
                  <a:pt x="49039" y="156880"/>
                </a:lnTo>
                <a:lnTo>
                  <a:pt x="96055" y="164229"/>
                </a:lnTo>
                <a:lnTo>
                  <a:pt x="141862" y="174649"/>
                </a:lnTo>
                <a:lnTo>
                  <a:pt x="186511" y="188296"/>
                </a:lnTo>
                <a:lnTo>
                  <a:pt x="230049" y="205327"/>
                </a:lnTo>
                <a:lnTo>
                  <a:pt x="272527" y="225900"/>
                </a:lnTo>
                <a:lnTo>
                  <a:pt x="278701" y="227384"/>
                </a:lnTo>
                <a:lnTo>
                  <a:pt x="320120" y="196779"/>
                </a:lnTo>
                <a:lnTo>
                  <a:pt x="383034" y="119778"/>
                </a:lnTo>
                <a:lnTo>
                  <a:pt x="340737" y="93250"/>
                </a:lnTo>
                <a:lnTo>
                  <a:pt x="297498" y="70771"/>
                </a:lnTo>
                <a:lnTo>
                  <a:pt x="253294" y="51968"/>
                </a:lnTo>
                <a:lnTo>
                  <a:pt x="208102" y="36467"/>
                </a:lnTo>
                <a:lnTo>
                  <a:pt x="161901" y="23896"/>
                </a:lnTo>
                <a:lnTo>
                  <a:pt x="98779" y="11109"/>
                </a:lnTo>
                <a:lnTo>
                  <a:pt x="3530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876453" y="5373251"/>
            <a:ext cx="1069975" cy="904240"/>
          </a:xfrm>
          <a:custGeom>
            <a:avLst/>
            <a:gdLst/>
            <a:ahLst/>
            <a:cxnLst/>
            <a:rect l="l" t="t" r="r" b="b"/>
            <a:pathLst>
              <a:path w="1069975" h="904239">
                <a:moveTo>
                  <a:pt x="152139" y="327197"/>
                </a:moveTo>
                <a:lnTo>
                  <a:pt x="137540" y="333729"/>
                </a:lnTo>
                <a:lnTo>
                  <a:pt x="118538" y="352131"/>
                </a:lnTo>
                <a:lnTo>
                  <a:pt x="68264" y="406612"/>
                </a:lnTo>
                <a:lnTo>
                  <a:pt x="42967" y="433718"/>
                </a:lnTo>
                <a:lnTo>
                  <a:pt x="17283" y="460431"/>
                </a:lnTo>
                <a:lnTo>
                  <a:pt x="4298" y="477074"/>
                </a:lnTo>
                <a:lnTo>
                  <a:pt x="0" y="492701"/>
                </a:lnTo>
                <a:lnTo>
                  <a:pt x="4784" y="508306"/>
                </a:lnTo>
                <a:lnTo>
                  <a:pt x="19051" y="524882"/>
                </a:lnTo>
                <a:lnTo>
                  <a:pt x="57073" y="559519"/>
                </a:lnTo>
                <a:lnTo>
                  <a:pt x="283386" y="769323"/>
                </a:lnTo>
                <a:lnTo>
                  <a:pt x="413003" y="887865"/>
                </a:lnTo>
                <a:lnTo>
                  <a:pt x="426175" y="898501"/>
                </a:lnTo>
                <a:lnTo>
                  <a:pt x="439231" y="904059"/>
                </a:lnTo>
                <a:lnTo>
                  <a:pt x="452796" y="901505"/>
                </a:lnTo>
                <a:lnTo>
                  <a:pt x="467612" y="887806"/>
                </a:lnTo>
                <a:lnTo>
                  <a:pt x="496233" y="851350"/>
                </a:lnTo>
                <a:lnTo>
                  <a:pt x="525338" y="815179"/>
                </a:lnTo>
                <a:lnTo>
                  <a:pt x="744470" y="547977"/>
                </a:lnTo>
                <a:lnTo>
                  <a:pt x="417307" y="547977"/>
                </a:lnTo>
                <a:lnTo>
                  <a:pt x="399822" y="543157"/>
                </a:lnTo>
                <a:lnTo>
                  <a:pt x="378393" y="526412"/>
                </a:lnTo>
                <a:lnTo>
                  <a:pt x="186846" y="348835"/>
                </a:lnTo>
                <a:lnTo>
                  <a:pt x="167015" y="332307"/>
                </a:lnTo>
                <a:lnTo>
                  <a:pt x="152139" y="327197"/>
                </a:lnTo>
                <a:close/>
              </a:path>
              <a:path w="1069975" h="904239">
                <a:moveTo>
                  <a:pt x="892151" y="0"/>
                </a:moveTo>
                <a:lnTo>
                  <a:pt x="878025" y="6841"/>
                </a:lnTo>
                <a:lnTo>
                  <a:pt x="861091" y="24934"/>
                </a:lnTo>
                <a:lnTo>
                  <a:pt x="452949" y="521115"/>
                </a:lnTo>
                <a:lnTo>
                  <a:pt x="433973" y="540690"/>
                </a:lnTo>
                <a:lnTo>
                  <a:pt x="417307" y="547977"/>
                </a:lnTo>
                <a:lnTo>
                  <a:pt x="744470" y="547977"/>
                </a:lnTo>
                <a:lnTo>
                  <a:pt x="1045330" y="180674"/>
                </a:lnTo>
                <a:lnTo>
                  <a:pt x="1051514" y="172420"/>
                </a:lnTo>
                <a:lnTo>
                  <a:pt x="1057361" y="163547"/>
                </a:lnTo>
                <a:lnTo>
                  <a:pt x="1063307" y="154056"/>
                </a:lnTo>
                <a:lnTo>
                  <a:pt x="1069789" y="143946"/>
                </a:lnTo>
                <a:lnTo>
                  <a:pt x="1064034" y="136114"/>
                </a:lnTo>
                <a:lnTo>
                  <a:pt x="1058797" y="128695"/>
                </a:lnTo>
                <a:lnTo>
                  <a:pt x="1053561" y="121971"/>
                </a:lnTo>
                <a:lnTo>
                  <a:pt x="1047805" y="116224"/>
                </a:lnTo>
                <a:lnTo>
                  <a:pt x="1017936" y="91457"/>
                </a:lnTo>
                <a:lnTo>
                  <a:pt x="927455" y="18106"/>
                </a:lnTo>
                <a:lnTo>
                  <a:pt x="907339" y="3918"/>
                </a:lnTo>
                <a:lnTo>
                  <a:pt x="8921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300405" y="6341323"/>
            <a:ext cx="514984" cy="310515"/>
          </a:xfrm>
          <a:custGeom>
            <a:avLst/>
            <a:gdLst/>
            <a:ahLst/>
            <a:cxnLst/>
            <a:rect l="l" t="t" r="r" b="b"/>
            <a:pathLst>
              <a:path w="514985" h="310515">
                <a:moveTo>
                  <a:pt x="408613" y="0"/>
                </a:moveTo>
                <a:lnTo>
                  <a:pt x="399216" y="6878"/>
                </a:lnTo>
                <a:lnTo>
                  <a:pt x="392008" y="12073"/>
                </a:lnTo>
                <a:lnTo>
                  <a:pt x="386368" y="16264"/>
                </a:lnTo>
                <a:lnTo>
                  <a:pt x="344367" y="50967"/>
                </a:lnTo>
                <a:lnTo>
                  <a:pt x="305119" y="78306"/>
                </a:lnTo>
                <a:lnTo>
                  <a:pt x="263966" y="101767"/>
                </a:lnTo>
                <a:lnTo>
                  <a:pt x="220937" y="120970"/>
                </a:lnTo>
                <a:lnTo>
                  <a:pt x="176061" y="135536"/>
                </a:lnTo>
                <a:lnTo>
                  <a:pt x="129367" y="145087"/>
                </a:lnTo>
                <a:lnTo>
                  <a:pt x="87280" y="155611"/>
                </a:lnTo>
                <a:lnTo>
                  <a:pt x="53154" y="173656"/>
                </a:lnTo>
                <a:lnTo>
                  <a:pt x="2534" y="232728"/>
                </a:lnTo>
                <a:lnTo>
                  <a:pt x="1591" y="234906"/>
                </a:lnTo>
                <a:lnTo>
                  <a:pt x="0" y="239026"/>
                </a:lnTo>
                <a:lnTo>
                  <a:pt x="9004" y="250693"/>
                </a:lnTo>
                <a:lnTo>
                  <a:pt x="17975" y="262040"/>
                </a:lnTo>
                <a:lnTo>
                  <a:pt x="26372" y="273475"/>
                </a:lnTo>
                <a:lnTo>
                  <a:pt x="33653" y="285407"/>
                </a:lnTo>
                <a:lnTo>
                  <a:pt x="44452" y="299938"/>
                </a:lnTo>
                <a:lnTo>
                  <a:pt x="57456" y="307766"/>
                </a:lnTo>
                <a:lnTo>
                  <a:pt x="72615" y="310329"/>
                </a:lnTo>
                <a:lnTo>
                  <a:pt x="89879" y="309068"/>
                </a:lnTo>
                <a:lnTo>
                  <a:pt x="144267" y="299256"/>
                </a:lnTo>
                <a:lnTo>
                  <a:pt x="197537" y="286021"/>
                </a:lnTo>
                <a:lnTo>
                  <a:pt x="249605" y="269186"/>
                </a:lnTo>
                <a:lnTo>
                  <a:pt x="300385" y="248576"/>
                </a:lnTo>
                <a:lnTo>
                  <a:pt x="349794" y="224017"/>
                </a:lnTo>
                <a:lnTo>
                  <a:pt x="392441" y="199685"/>
                </a:lnTo>
                <a:lnTo>
                  <a:pt x="434281" y="172214"/>
                </a:lnTo>
                <a:lnTo>
                  <a:pt x="475060" y="139566"/>
                </a:lnTo>
                <a:lnTo>
                  <a:pt x="514524" y="99707"/>
                </a:lnTo>
                <a:lnTo>
                  <a:pt x="463505" y="98935"/>
                </a:lnTo>
                <a:lnTo>
                  <a:pt x="429632" y="81527"/>
                </a:lnTo>
                <a:lnTo>
                  <a:pt x="411727" y="48281"/>
                </a:lnTo>
                <a:lnTo>
                  <a:pt x="4086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782827" y="5190883"/>
            <a:ext cx="510540" cy="314325"/>
          </a:xfrm>
          <a:custGeom>
            <a:avLst/>
            <a:gdLst/>
            <a:ahLst/>
            <a:cxnLst/>
            <a:rect l="l" t="t" r="r" b="b"/>
            <a:pathLst>
              <a:path w="510540" h="314325">
                <a:moveTo>
                  <a:pt x="437787" y="0"/>
                </a:moveTo>
                <a:lnTo>
                  <a:pt x="384495" y="7210"/>
                </a:lnTo>
                <a:lnTo>
                  <a:pt x="332438" y="18554"/>
                </a:lnTo>
                <a:lnTo>
                  <a:pt x="281567" y="33856"/>
                </a:lnTo>
                <a:lnTo>
                  <a:pt x="231830" y="52941"/>
                </a:lnTo>
                <a:lnTo>
                  <a:pt x="183177" y="75633"/>
                </a:lnTo>
                <a:lnTo>
                  <a:pt x="145535" y="96209"/>
                </a:lnTo>
                <a:lnTo>
                  <a:pt x="108922" y="119436"/>
                </a:lnTo>
                <a:lnTo>
                  <a:pt x="72812" y="145829"/>
                </a:lnTo>
                <a:lnTo>
                  <a:pt x="36680" y="175906"/>
                </a:lnTo>
                <a:lnTo>
                  <a:pt x="0" y="210185"/>
                </a:lnTo>
                <a:lnTo>
                  <a:pt x="53269" y="210333"/>
                </a:lnTo>
                <a:lnTo>
                  <a:pt x="88266" y="227217"/>
                </a:lnTo>
                <a:lnTo>
                  <a:pt x="105283" y="261527"/>
                </a:lnTo>
                <a:lnTo>
                  <a:pt x="104614" y="313953"/>
                </a:lnTo>
                <a:lnTo>
                  <a:pt x="128127" y="294734"/>
                </a:lnTo>
                <a:lnTo>
                  <a:pt x="174349" y="256606"/>
                </a:lnTo>
                <a:lnTo>
                  <a:pt x="218228" y="227121"/>
                </a:lnTo>
                <a:lnTo>
                  <a:pt x="264320" y="202254"/>
                </a:lnTo>
                <a:lnTo>
                  <a:pt x="312523" y="182007"/>
                </a:lnTo>
                <a:lnTo>
                  <a:pt x="362738" y="166383"/>
                </a:lnTo>
                <a:lnTo>
                  <a:pt x="414861" y="155387"/>
                </a:lnTo>
                <a:lnTo>
                  <a:pt x="440395" y="149319"/>
                </a:lnTo>
                <a:lnTo>
                  <a:pt x="479044" y="125507"/>
                </a:lnTo>
                <a:lnTo>
                  <a:pt x="506133" y="81453"/>
                </a:lnTo>
                <a:lnTo>
                  <a:pt x="510007" y="70033"/>
                </a:lnTo>
                <a:lnTo>
                  <a:pt x="509279" y="62625"/>
                </a:lnTo>
                <a:lnTo>
                  <a:pt x="496020" y="42055"/>
                </a:lnTo>
                <a:lnTo>
                  <a:pt x="483037" y="20652"/>
                </a:lnTo>
                <a:lnTo>
                  <a:pt x="465302" y="4579"/>
                </a:lnTo>
                <a:lnTo>
                  <a:pt x="4377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754666" y="5927739"/>
            <a:ext cx="283845" cy="469900"/>
          </a:xfrm>
          <a:custGeom>
            <a:avLst/>
            <a:gdLst/>
            <a:ahLst/>
            <a:cxnLst/>
            <a:rect l="l" t="t" r="r" b="b"/>
            <a:pathLst>
              <a:path w="283844" h="469900">
                <a:moveTo>
                  <a:pt x="134996" y="0"/>
                </a:moveTo>
                <a:lnTo>
                  <a:pt x="129802" y="40311"/>
                </a:lnTo>
                <a:lnTo>
                  <a:pt x="116561" y="123392"/>
                </a:lnTo>
                <a:lnTo>
                  <a:pt x="103539" y="174092"/>
                </a:lnTo>
                <a:lnTo>
                  <a:pt x="85855" y="222890"/>
                </a:lnTo>
                <a:lnTo>
                  <a:pt x="62804" y="269182"/>
                </a:lnTo>
                <a:lnTo>
                  <a:pt x="33682" y="312364"/>
                </a:lnTo>
                <a:lnTo>
                  <a:pt x="15169" y="338899"/>
                </a:lnTo>
                <a:lnTo>
                  <a:pt x="3462" y="364756"/>
                </a:lnTo>
                <a:lnTo>
                  <a:pt x="6217" y="421430"/>
                </a:lnTo>
                <a:lnTo>
                  <a:pt x="27435" y="459041"/>
                </a:lnTo>
                <a:lnTo>
                  <a:pt x="51030" y="463949"/>
                </a:lnTo>
                <a:lnTo>
                  <a:pt x="74924" y="469834"/>
                </a:lnTo>
                <a:lnTo>
                  <a:pt x="121263" y="451095"/>
                </a:lnTo>
                <a:lnTo>
                  <a:pt x="153316" y="407740"/>
                </a:lnTo>
                <a:lnTo>
                  <a:pt x="181952" y="362726"/>
                </a:lnTo>
                <a:lnTo>
                  <a:pt x="207113" y="316050"/>
                </a:lnTo>
                <a:lnTo>
                  <a:pt x="228744" y="267712"/>
                </a:lnTo>
                <a:lnTo>
                  <a:pt x="246785" y="217709"/>
                </a:lnTo>
                <a:lnTo>
                  <a:pt x="261181" y="166041"/>
                </a:lnTo>
                <a:lnTo>
                  <a:pt x="268697" y="128101"/>
                </a:lnTo>
                <a:lnTo>
                  <a:pt x="274096" y="89686"/>
                </a:lnTo>
                <a:lnTo>
                  <a:pt x="278578" y="51073"/>
                </a:lnTo>
                <a:lnTo>
                  <a:pt x="279178" y="46219"/>
                </a:lnTo>
                <a:lnTo>
                  <a:pt x="205507" y="46219"/>
                </a:lnTo>
                <a:lnTo>
                  <a:pt x="170619" y="35414"/>
                </a:lnTo>
                <a:lnTo>
                  <a:pt x="134996" y="0"/>
                </a:lnTo>
                <a:close/>
              </a:path>
              <a:path w="283844" h="469900">
                <a:moveTo>
                  <a:pt x="274029" y="2472"/>
                </a:moveTo>
                <a:lnTo>
                  <a:pt x="239898" y="34531"/>
                </a:lnTo>
                <a:lnTo>
                  <a:pt x="205507" y="46219"/>
                </a:lnTo>
                <a:lnTo>
                  <a:pt x="279178" y="46219"/>
                </a:lnTo>
                <a:lnTo>
                  <a:pt x="283342" y="12536"/>
                </a:lnTo>
                <a:lnTo>
                  <a:pt x="280218" y="9182"/>
                </a:lnTo>
                <a:lnTo>
                  <a:pt x="277094" y="5768"/>
                </a:lnTo>
                <a:lnTo>
                  <a:pt x="274029" y="24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21891" y="6374946"/>
            <a:ext cx="464184" cy="282575"/>
          </a:xfrm>
          <a:custGeom>
            <a:avLst/>
            <a:gdLst/>
            <a:ahLst/>
            <a:cxnLst/>
            <a:rect l="l" t="t" r="r" b="b"/>
            <a:pathLst>
              <a:path w="464184" h="282575">
                <a:moveTo>
                  <a:pt x="77696" y="0"/>
                </a:moveTo>
                <a:lnTo>
                  <a:pt x="39368" y="8478"/>
                </a:lnTo>
                <a:lnTo>
                  <a:pt x="5851" y="50377"/>
                </a:lnTo>
                <a:lnTo>
                  <a:pt x="0" y="73140"/>
                </a:lnTo>
                <a:lnTo>
                  <a:pt x="2105" y="95759"/>
                </a:lnTo>
                <a:lnTo>
                  <a:pt x="59168" y="146315"/>
                </a:lnTo>
                <a:lnTo>
                  <a:pt x="99913" y="172399"/>
                </a:lnTo>
                <a:lnTo>
                  <a:pt x="141888" y="195833"/>
                </a:lnTo>
                <a:lnTo>
                  <a:pt x="185120" y="216553"/>
                </a:lnTo>
                <a:lnTo>
                  <a:pt x="229635" y="234495"/>
                </a:lnTo>
                <a:lnTo>
                  <a:pt x="275461" y="249596"/>
                </a:lnTo>
                <a:lnTo>
                  <a:pt x="322623" y="261790"/>
                </a:lnTo>
                <a:lnTo>
                  <a:pt x="390615" y="273246"/>
                </a:lnTo>
                <a:lnTo>
                  <a:pt x="459182" y="282097"/>
                </a:lnTo>
                <a:lnTo>
                  <a:pt x="448430" y="259764"/>
                </a:lnTo>
                <a:lnTo>
                  <a:pt x="436071" y="240152"/>
                </a:lnTo>
                <a:lnTo>
                  <a:pt x="425955" y="222428"/>
                </a:lnTo>
                <a:lnTo>
                  <a:pt x="421933" y="205757"/>
                </a:lnTo>
                <a:lnTo>
                  <a:pt x="426417" y="187874"/>
                </a:lnTo>
                <a:lnTo>
                  <a:pt x="436984" y="169831"/>
                </a:lnTo>
                <a:lnTo>
                  <a:pt x="450502" y="151269"/>
                </a:lnTo>
                <a:lnTo>
                  <a:pt x="463838" y="131830"/>
                </a:lnTo>
                <a:lnTo>
                  <a:pt x="454761" y="129122"/>
                </a:lnTo>
                <a:lnTo>
                  <a:pt x="449280" y="127121"/>
                </a:lnTo>
                <a:lnTo>
                  <a:pt x="443622" y="125944"/>
                </a:lnTo>
                <a:lnTo>
                  <a:pt x="437846" y="124826"/>
                </a:lnTo>
                <a:lnTo>
                  <a:pt x="426118" y="124002"/>
                </a:lnTo>
                <a:lnTo>
                  <a:pt x="376444" y="118241"/>
                </a:lnTo>
                <a:lnTo>
                  <a:pt x="328127" y="108369"/>
                </a:lnTo>
                <a:lnTo>
                  <a:pt x="281316" y="94285"/>
                </a:lnTo>
                <a:lnTo>
                  <a:pt x="236160" y="75890"/>
                </a:lnTo>
                <a:lnTo>
                  <a:pt x="192808" y="53083"/>
                </a:lnTo>
                <a:lnTo>
                  <a:pt x="151410" y="25766"/>
                </a:lnTo>
                <a:lnTo>
                  <a:pt x="126824" y="10658"/>
                </a:lnTo>
                <a:lnTo>
                  <a:pt x="102536" y="2068"/>
                </a:lnTo>
                <a:lnTo>
                  <a:pt x="776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572998" y="5925549"/>
            <a:ext cx="310515" cy="507365"/>
          </a:xfrm>
          <a:custGeom>
            <a:avLst/>
            <a:gdLst/>
            <a:ahLst/>
            <a:cxnLst/>
            <a:rect l="l" t="t" r="r" b="b"/>
            <a:pathLst>
              <a:path w="310515" h="507364">
                <a:moveTo>
                  <a:pt x="66127" y="0"/>
                </a:moveTo>
                <a:lnTo>
                  <a:pt x="12538" y="36367"/>
                </a:lnTo>
                <a:lnTo>
                  <a:pt x="0" y="93703"/>
                </a:lnTo>
                <a:lnTo>
                  <a:pt x="12160" y="143166"/>
                </a:lnTo>
                <a:lnTo>
                  <a:pt x="25055" y="192490"/>
                </a:lnTo>
                <a:lnTo>
                  <a:pt x="39509" y="241274"/>
                </a:lnTo>
                <a:lnTo>
                  <a:pt x="56344" y="289115"/>
                </a:lnTo>
                <a:lnTo>
                  <a:pt x="76783" y="335365"/>
                </a:lnTo>
                <a:lnTo>
                  <a:pt x="101590" y="379826"/>
                </a:lnTo>
                <a:lnTo>
                  <a:pt x="131059" y="422929"/>
                </a:lnTo>
                <a:lnTo>
                  <a:pt x="165485" y="465102"/>
                </a:lnTo>
                <a:lnTo>
                  <a:pt x="205161" y="506775"/>
                </a:lnTo>
                <a:lnTo>
                  <a:pt x="207506" y="455118"/>
                </a:lnTo>
                <a:lnTo>
                  <a:pt x="226216" y="421687"/>
                </a:lnTo>
                <a:lnTo>
                  <a:pt x="260641" y="405241"/>
                </a:lnTo>
                <a:lnTo>
                  <a:pt x="310129" y="404537"/>
                </a:lnTo>
                <a:lnTo>
                  <a:pt x="297376" y="388888"/>
                </a:lnTo>
                <a:lnTo>
                  <a:pt x="257997" y="336753"/>
                </a:lnTo>
                <a:lnTo>
                  <a:pt x="228175" y="292463"/>
                </a:lnTo>
                <a:lnTo>
                  <a:pt x="201794" y="246545"/>
                </a:lnTo>
                <a:lnTo>
                  <a:pt x="179966" y="198596"/>
                </a:lnTo>
                <a:lnTo>
                  <a:pt x="163803" y="148215"/>
                </a:lnTo>
                <a:lnTo>
                  <a:pt x="154416" y="94998"/>
                </a:lnTo>
                <a:lnTo>
                  <a:pt x="144528" y="61795"/>
                </a:lnTo>
                <a:lnTo>
                  <a:pt x="125750" y="38618"/>
                </a:lnTo>
                <a:lnTo>
                  <a:pt x="102077" y="20662"/>
                </a:lnTo>
                <a:lnTo>
                  <a:pt x="77502" y="3119"/>
                </a:lnTo>
                <a:lnTo>
                  <a:pt x="73848" y="117"/>
                </a:lnTo>
                <a:lnTo>
                  <a:pt x="661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566910" y="5445205"/>
            <a:ext cx="276225" cy="474345"/>
          </a:xfrm>
          <a:custGeom>
            <a:avLst/>
            <a:gdLst/>
            <a:ahLst/>
            <a:cxnLst/>
            <a:rect l="l" t="t" r="r" b="b"/>
            <a:pathLst>
              <a:path w="276225" h="474345">
                <a:moveTo>
                  <a:pt x="230527" y="0"/>
                </a:moveTo>
                <a:lnTo>
                  <a:pt x="169057" y="12888"/>
                </a:lnTo>
                <a:lnTo>
                  <a:pt x="116590" y="76951"/>
                </a:lnTo>
                <a:lnTo>
                  <a:pt x="90745" y="120657"/>
                </a:lnTo>
                <a:lnTo>
                  <a:pt x="68026" y="165722"/>
                </a:lnTo>
                <a:lnTo>
                  <a:pt x="48482" y="212309"/>
                </a:lnTo>
                <a:lnTo>
                  <a:pt x="32159" y="260580"/>
                </a:lnTo>
                <a:lnTo>
                  <a:pt x="19102" y="310698"/>
                </a:lnTo>
                <a:lnTo>
                  <a:pt x="9359" y="362826"/>
                </a:lnTo>
                <a:lnTo>
                  <a:pt x="2976" y="417127"/>
                </a:lnTo>
                <a:lnTo>
                  <a:pt x="0" y="473764"/>
                </a:lnTo>
                <a:lnTo>
                  <a:pt x="37412" y="434373"/>
                </a:lnTo>
                <a:lnTo>
                  <a:pt x="74172" y="422358"/>
                </a:lnTo>
                <a:lnTo>
                  <a:pt x="152013" y="422358"/>
                </a:lnTo>
                <a:lnTo>
                  <a:pt x="155576" y="396842"/>
                </a:lnTo>
                <a:lnTo>
                  <a:pt x="166888" y="338355"/>
                </a:lnTo>
                <a:lnTo>
                  <a:pt x="179847" y="289207"/>
                </a:lnTo>
                <a:lnTo>
                  <a:pt x="194493" y="247717"/>
                </a:lnTo>
                <a:lnTo>
                  <a:pt x="210865" y="212205"/>
                </a:lnTo>
                <a:lnTo>
                  <a:pt x="248952" y="152394"/>
                </a:lnTo>
                <a:lnTo>
                  <a:pt x="266560" y="122729"/>
                </a:lnTo>
                <a:lnTo>
                  <a:pt x="275245" y="93108"/>
                </a:lnTo>
                <a:lnTo>
                  <a:pt x="276029" y="62803"/>
                </a:lnTo>
                <a:lnTo>
                  <a:pt x="269933" y="31085"/>
                </a:lnTo>
                <a:lnTo>
                  <a:pt x="267871" y="23787"/>
                </a:lnTo>
                <a:lnTo>
                  <a:pt x="265277" y="14193"/>
                </a:lnTo>
                <a:lnTo>
                  <a:pt x="259737" y="10661"/>
                </a:lnTo>
                <a:lnTo>
                  <a:pt x="230527" y="0"/>
                </a:lnTo>
                <a:close/>
              </a:path>
              <a:path w="276225" h="474345">
                <a:moveTo>
                  <a:pt x="152013" y="422358"/>
                </a:moveTo>
                <a:lnTo>
                  <a:pt x="74172" y="422358"/>
                </a:lnTo>
                <a:lnTo>
                  <a:pt x="110314" y="434191"/>
                </a:lnTo>
                <a:lnTo>
                  <a:pt x="145870" y="466347"/>
                </a:lnTo>
                <a:lnTo>
                  <a:pt x="152013" y="4223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870480" y="5631796"/>
            <a:ext cx="161925" cy="289560"/>
          </a:xfrm>
          <a:custGeom>
            <a:avLst/>
            <a:gdLst/>
            <a:ahLst/>
            <a:cxnLst/>
            <a:rect l="l" t="t" r="r" b="b"/>
            <a:pathLst>
              <a:path w="161925" h="289560">
                <a:moveTo>
                  <a:pt x="106174" y="0"/>
                </a:moveTo>
                <a:lnTo>
                  <a:pt x="84571" y="27121"/>
                </a:lnTo>
                <a:lnTo>
                  <a:pt x="64107" y="53149"/>
                </a:lnTo>
                <a:lnTo>
                  <a:pt x="43797" y="77853"/>
                </a:lnTo>
                <a:lnTo>
                  <a:pt x="22659" y="101002"/>
                </a:lnTo>
                <a:lnTo>
                  <a:pt x="8475" y="119369"/>
                </a:lnTo>
                <a:lnTo>
                  <a:pt x="1132" y="138377"/>
                </a:lnTo>
                <a:lnTo>
                  <a:pt x="0" y="158444"/>
                </a:lnTo>
                <a:lnTo>
                  <a:pt x="4447" y="179990"/>
                </a:lnTo>
                <a:lnTo>
                  <a:pt x="8598" y="195856"/>
                </a:lnTo>
                <a:lnTo>
                  <a:pt x="12411" y="212002"/>
                </a:lnTo>
                <a:lnTo>
                  <a:pt x="38753" y="254189"/>
                </a:lnTo>
                <a:lnTo>
                  <a:pt x="71330" y="277807"/>
                </a:lnTo>
                <a:lnTo>
                  <a:pt x="87785" y="289350"/>
                </a:lnTo>
                <a:lnTo>
                  <a:pt x="131671" y="259387"/>
                </a:lnTo>
                <a:lnTo>
                  <a:pt x="160360" y="228515"/>
                </a:lnTo>
                <a:lnTo>
                  <a:pt x="161634" y="221250"/>
                </a:lnTo>
                <a:lnTo>
                  <a:pt x="157394" y="176565"/>
                </a:lnTo>
                <a:lnTo>
                  <a:pt x="149750" y="132377"/>
                </a:lnTo>
                <a:lnTo>
                  <a:pt x="138681" y="88407"/>
                </a:lnTo>
                <a:lnTo>
                  <a:pt x="124163" y="44374"/>
                </a:lnTo>
                <a:lnTo>
                  <a:pt x="1061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3400" y="1905000"/>
            <a:ext cx="8229600" cy="798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latin typeface="Arial"/>
                <a:cs typeface="Arial"/>
              </a:rPr>
              <a:t>La Declaración patrimonial continúa con los apartados de la </a:t>
            </a:r>
            <a:r>
              <a:rPr sz="1700" b="1" dirty="0">
                <a:latin typeface="Arial"/>
                <a:cs typeface="Arial"/>
              </a:rPr>
              <a:t>Declaración</a:t>
            </a:r>
            <a:r>
              <a:rPr sz="1700" b="1" spc="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de</a:t>
            </a:r>
            <a:r>
              <a:rPr lang="es-MX" sz="1700" b="1" dirty="0">
                <a:latin typeface="Arial"/>
                <a:cs typeface="Arial"/>
              </a:rPr>
              <a:t> I</a:t>
            </a:r>
            <a:r>
              <a:rPr sz="1700" b="1" dirty="0" err="1">
                <a:latin typeface="Arial"/>
                <a:cs typeface="Arial"/>
              </a:rPr>
              <a:t>ntereses</a:t>
            </a:r>
            <a:r>
              <a:rPr lang="es-MX" sz="1700" dirty="0">
                <a:latin typeface="Arial"/>
                <a:cs typeface="Arial"/>
              </a:rPr>
              <a:t>, misma que va desplegando los rubros de los apartados, dependiendo de contestar </a:t>
            </a:r>
            <a:r>
              <a:rPr lang="es-MX" sz="1700" b="1" dirty="0">
                <a:latin typeface="Arial"/>
                <a:cs typeface="Arial"/>
              </a:rPr>
              <a:t>SI</a:t>
            </a:r>
            <a:r>
              <a:rPr lang="es-MX" sz="1700" dirty="0">
                <a:latin typeface="Arial"/>
                <a:cs typeface="Arial"/>
              </a:rPr>
              <a:t> o </a:t>
            </a:r>
            <a:r>
              <a:rPr lang="es-MX" sz="1700" b="1" dirty="0">
                <a:latin typeface="Arial"/>
                <a:cs typeface="Arial"/>
              </a:rPr>
              <a:t>NO</a:t>
            </a:r>
            <a:r>
              <a:rPr sz="1700" dirty="0">
                <a:latin typeface="Arial"/>
                <a:cs typeface="Arial"/>
              </a:rPr>
              <a:t>.</a:t>
            </a:r>
          </a:p>
        </p:txBody>
      </p:sp>
      <p:pic>
        <p:nvPicPr>
          <p:cNvPr id="8" name="Imagen 7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9EB4C369-7543-4479-B950-F8682FDED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05958"/>
            <a:ext cx="8077200" cy="374724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3075" y="2199005"/>
            <a:ext cx="8213725" cy="544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latin typeface="Arial"/>
                <a:cs typeface="Arial"/>
              </a:rPr>
              <a:t>Hasta aquí </a:t>
            </a:r>
            <a:r>
              <a:rPr sz="1700" spc="5" dirty="0">
                <a:latin typeface="Arial"/>
                <a:cs typeface="Arial"/>
              </a:rPr>
              <a:t>habrás </a:t>
            </a:r>
            <a:r>
              <a:rPr sz="1700" spc="-5" dirty="0">
                <a:latin typeface="Arial"/>
                <a:cs typeface="Arial"/>
              </a:rPr>
              <a:t>terminado </a:t>
            </a:r>
            <a:r>
              <a:rPr sz="1700" spc="5" dirty="0">
                <a:latin typeface="Arial"/>
                <a:cs typeface="Arial"/>
              </a:rPr>
              <a:t>de </a:t>
            </a:r>
            <a:r>
              <a:rPr sz="1700" dirty="0">
                <a:latin typeface="Arial"/>
                <a:cs typeface="Arial"/>
              </a:rPr>
              <a:t>llenar </a:t>
            </a:r>
            <a:r>
              <a:rPr sz="1700" spc="-5" dirty="0">
                <a:latin typeface="Arial"/>
                <a:cs typeface="Arial"/>
              </a:rPr>
              <a:t>tu </a:t>
            </a:r>
            <a:r>
              <a:rPr sz="1700" dirty="0">
                <a:latin typeface="Arial"/>
                <a:cs typeface="Arial"/>
              </a:rPr>
              <a:t>Declaración de modificación patrimonial y  de intereses; y aún es posible que realices cambios si así lo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consideras.</a:t>
            </a:r>
          </a:p>
        </p:txBody>
      </p:sp>
      <p:sp>
        <p:nvSpPr>
          <p:cNvPr id="4" name="object 4"/>
          <p:cNvSpPr/>
          <p:nvPr/>
        </p:nvSpPr>
        <p:spPr>
          <a:xfrm>
            <a:off x="838200" y="3414625"/>
            <a:ext cx="2971800" cy="1614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4783149" y="2971800"/>
            <a:ext cx="3293745" cy="1706245"/>
          </a:xfrm>
          <a:custGeom>
            <a:avLst/>
            <a:gdLst/>
            <a:ahLst/>
            <a:cxnLst/>
            <a:rect l="l" t="t" r="r" b="b"/>
            <a:pathLst>
              <a:path w="3293745" h="1706245">
                <a:moveTo>
                  <a:pt x="3113744" y="1706005"/>
                </a:moveTo>
                <a:lnTo>
                  <a:pt x="1640153" y="1706005"/>
                </a:lnTo>
                <a:lnTo>
                  <a:pt x="2758049" y="1706163"/>
                </a:lnTo>
                <a:lnTo>
                  <a:pt x="3113744" y="1706005"/>
                </a:lnTo>
                <a:close/>
              </a:path>
              <a:path w="3293745" h="1706245">
                <a:moveTo>
                  <a:pt x="2136495" y="0"/>
                </a:moveTo>
                <a:lnTo>
                  <a:pt x="1163099" y="0"/>
                </a:lnTo>
                <a:lnTo>
                  <a:pt x="189752" y="503"/>
                </a:lnTo>
                <a:lnTo>
                  <a:pt x="129323" y="2604"/>
                </a:lnTo>
                <a:lnTo>
                  <a:pt x="82834" y="9697"/>
                </a:lnTo>
                <a:lnTo>
                  <a:pt x="24905" y="44584"/>
                </a:lnTo>
                <a:lnTo>
                  <a:pt x="2427" y="116610"/>
                </a:lnTo>
                <a:lnTo>
                  <a:pt x="252" y="170128"/>
                </a:lnTo>
                <a:lnTo>
                  <a:pt x="115" y="362274"/>
                </a:lnTo>
                <a:lnTo>
                  <a:pt x="0" y="1189995"/>
                </a:lnTo>
                <a:lnTo>
                  <a:pt x="253" y="1544125"/>
                </a:lnTo>
                <a:lnTo>
                  <a:pt x="1801" y="1598491"/>
                </a:lnTo>
                <a:lnTo>
                  <a:pt x="8044" y="1639188"/>
                </a:lnTo>
                <a:lnTo>
                  <a:pt x="44193" y="1687344"/>
                </a:lnTo>
                <a:lnTo>
                  <a:pt x="127863" y="1704136"/>
                </a:lnTo>
                <a:lnTo>
                  <a:pt x="193507" y="1705628"/>
                </a:lnTo>
                <a:lnTo>
                  <a:pt x="658483" y="1706015"/>
                </a:lnTo>
                <a:lnTo>
                  <a:pt x="3113744" y="1706005"/>
                </a:lnTo>
                <a:lnTo>
                  <a:pt x="3177826" y="1703299"/>
                </a:lnTo>
                <a:lnTo>
                  <a:pt x="3225173" y="1694049"/>
                </a:lnTo>
                <a:lnTo>
                  <a:pt x="3278834" y="1648009"/>
                </a:lnTo>
                <a:lnTo>
                  <a:pt x="3289738" y="1607262"/>
                </a:lnTo>
                <a:lnTo>
                  <a:pt x="3291309" y="1581337"/>
                </a:lnTo>
                <a:lnTo>
                  <a:pt x="131665" y="1581337"/>
                </a:lnTo>
                <a:lnTo>
                  <a:pt x="131665" y="115727"/>
                </a:lnTo>
                <a:lnTo>
                  <a:pt x="3290190" y="115727"/>
                </a:lnTo>
                <a:lnTo>
                  <a:pt x="3289199" y="102142"/>
                </a:lnTo>
                <a:lnTo>
                  <a:pt x="3277026" y="61760"/>
                </a:lnTo>
                <a:lnTo>
                  <a:pt x="3254791" y="32827"/>
                </a:lnTo>
                <a:lnTo>
                  <a:pt x="3220722" y="13922"/>
                </a:lnTo>
                <a:lnTo>
                  <a:pt x="3173046" y="3621"/>
                </a:lnTo>
                <a:lnTo>
                  <a:pt x="3109989" y="503"/>
                </a:lnTo>
                <a:lnTo>
                  <a:pt x="2136495" y="0"/>
                </a:lnTo>
                <a:close/>
              </a:path>
              <a:path w="3293745" h="1706245">
                <a:moveTo>
                  <a:pt x="3290190" y="115727"/>
                </a:moveTo>
                <a:lnTo>
                  <a:pt x="3143560" y="115727"/>
                </a:lnTo>
                <a:lnTo>
                  <a:pt x="3143560" y="1581337"/>
                </a:lnTo>
                <a:lnTo>
                  <a:pt x="3291309" y="1581337"/>
                </a:lnTo>
                <a:lnTo>
                  <a:pt x="3293084" y="1552059"/>
                </a:lnTo>
                <a:lnTo>
                  <a:pt x="3293345" y="1396903"/>
                </a:lnTo>
                <a:lnTo>
                  <a:pt x="3293594" y="1187886"/>
                </a:lnTo>
                <a:lnTo>
                  <a:pt x="3293723" y="983064"/>
                </a:lnTo>
                <a:lnTo>
                  <a:pt x="3293636" y="569189"/>
                </a:lnTo>
                <a:lnTo>
                  <a:pt x="3293418" y="362274"/>
                </a:lnTo>
                <a:lnTo>
                  <a:pt x="3293083" y="155394"/>
                </a:lnTo>
                <a:lnTo>
                  <a:pt x="3290190" y="1157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4520848" y="4645155"/>
            <a:ext cx="3839845" cy="390525"/>
          </a:xfrm>
          <a:custGeom>
            <a:avLst/>
            <a:gdLst/>
            <a:ahLst/>
            <a:cxnLst/>
            <a:rect l="l" t="t" r="r" b="b"/>
            <a:pathLst>
              <a:path w="3839845" h="390525">
                <a:moveTo>
                  <a:pt x="1742980" y="0"/>
                </a:moveTo>
                <a:lnTo>
                  <a:pt x="523816" y="1558"/>
                </a:lnTo>
                <a:lnTo>
                  <a:pt x="479873" y="4688"/>
                </a:lnTo>
                <a:lnTo>
                  <a:pt x="434208" y="13022"/>
                </a:lnTo>
                <a:lnTo>
                  <a:pt x="393847" y="24979"/>
                </a:lnTo>
                <a:lnTo>
                  <a:pt x="325141" y="69064"/>
                </a:lnTo>
                <a:lnTo>
                  <a:pt x="285342" y="99382"/>
                </a:lnTo>
                <a:lnTo>
                  <a:pt x="246279" y="129892"/>
                </a:lnTo>
                <a:lnTo>
                  <a:pt x="207807" y="160553"/>
                </a:lnTo>
                <a:lnTo>
                  <a:pt x="169782" y="191326"/>
                </a:lnTo>
                <a:lnTo>
                  <a:pt x="80119" y="264860"/>
                </a:lnTo>
                <a:lnTo>
                  <a:pt x="19265" y="314719"/>
                </a:lnTo>
                <a:lnTo>
                  <a:pt x="0" y="339223"/>
                </a:lnTo>
                <a:lnTo>
                  <a:pt x="7493" y="359155"/>
                </a:lnTo>
                <a:lnTo>
                  <a:pt x="40234" y="374199"/>
                </a:lnTo>
                <a:lnTo>
                  <a:pt x="96713" y="384038"/>
                </a:lnTo>
                <a:lnTo>
                  <a:pt x="169567" y="388523"/>
                </a:lnTo>
                <a:lnTo>
                  <a:pt x="3596352" y="390172"/>
                </a:lnTo>
                <a:lnTo>
                  <a:pt x="3630445" y="390062"/>
                </a:lnTo>
                <a:lnTo>
                  <a:pt x="3698555" y="388231"/>
                </a:lnTo>
                <a:lnTo>
                  <a:pt x="3797747" y="375565"/>
                </a:lnTo>
                <a:lnTo>
                  <a:pt x="3833473" y="359960"/>
                </a:lnTo>
                <a:lnTo>
                  <a:pt x="3837757" y="344778"/>
                </a:lnTo>
                <a:lnTo>
                  <a:pt x="1533951" y="344778"/>
                </a:lnTo>
                <a:lnTo>
                  <a:pt x="1550961" y="317687"/>
                </a:lnTo>
                <a:lnTo>
                  <a:pt x="1575379" y="295725"/>
                </a:lnTo>
                <a:lnTo>
                  <a:pt x="1608482" y="279063"/>
                </a:lnTo>
                <a:lnTo>
                  <a:pt x="1651550" y="267870"/>
                </a:lnTo>
                <a:lnTo>
                  <a:pt x="1705862" y="262318"/>
                </a:lnTo>
                <a:lnTo>
                  <a:pt x="3757411" y="262318"/>
                </a:lnTo>
                <a:lnTo>
                  <a:pt x="3653044" y="176542"/>
                </a:lnTo>
                <a:lnTo>
                  <a:pt x="3611345" y="143079"/>
                </a:lnTo>
                <a:lnTo>
                  <a:pt x="3568916" y="109782"/>
                </a:lnTo>
                <a:lnTo>
                  <a:pt x="3525566" y="76701"/>
                </a:lnTo>
                <a:lnTo>
                  <a:pt x="3481108" y="43886"/>
                </a:lnTo>
                <a:lnTo>
                  <a:pt x="3409856" y="15169"/>
                </a:lnTo>
                <a:lnTo>
                  <a:pt x="3362903" y="5541"/>
                </a:lnTo>
                <a:lnTo>
                  <a:pt x="3317537" y="1865"/>
                </a:lnTo>
                <a:lnTo>
                  <a:pt x="1742980" y="0"/>
                </a:lnTo>
                <a:close/>
              </a:path>
              <a:path w="3839845" h="390525">
                <a:moveTo>
                  <a:pt x="3758834" y="263497"/>
                </a:moveTo>
                <a:lnTo>
                  <a:pt x="2069481" y="263497"/>
                </a:lnTo>
                <a:lnTo>
                  <a:pt x="2154254" y="264677"/>
                </a:lnTo>
                <a:lnTo>
                  <a:pt x="2211100" y="270289"/>
                </a:lnTo>
                <a:lnTo>
                  <a:pt x="2249023" y="283439"/>
                </a:lnTo>
                <a:lnTo>
                  <a:pt x="2277021" y="307233"/>
                </a:lnTo>
                <a:lnTo>
                  <a:pt x="2304098" y="344778"/>
                </a:lnTo>
                <a:lnTo>
                  <a:pt x="3837757" y="344778"/>
                </a:lnTo>
                <a:lnTo>
                  <a:pt x="3839498" y="338605"/>
                </a:lnTo>
                <a:lnTo>
                  <a:pt x="3816306" y="311038"/>
                </a:lnTo>
                <a:lnTo>
                  <a:pt x="3758834" y="263497"/>
                </a:lnTo>
                <a:close/>
              </a:path>
              <a:path w="3839845" h="390525">
                <a:moveTo>
                  <a:pt x="3757411" y="262318"/>
                </a:moveTo>
                <a:lnTo>
                  <a:pt x="1705862" y="262318"/>
                </a:lnTo>
                <a:lnTo>
                  <a:pt x="1772698" y="262577"/>
                </a:lnTo>
                <a:lnTo>
                  <a:pt x="1821804" y="264242"/>
                </a:lnTo>
                <a:lnTo>
                  <a:pt x="1871167" y="264860"/>
                </a:lnTo>
                <a:lnTo>
                  <a:pt x="3758834" y="263497"/>
                </a:lnTo>
                <a:lnTo>
                  <a:pt x="3757411" y="2623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895895" y="3066718"/>
            <a:ext cx="3059574" cy="1495303"/>
          </a:xfrm>
          <a:custGeom>
            <a:avLst/>
            <a:gdLst>
              <a:gd name="connsiteX0" fmla="*/ 0 w 3012440"/>
              <a:gd name="connsiteY0" fmla="*/ 0 h 945131"/>
              <a:gd name="connsiteX1" fmla="*/ 3012440 w 3012440"/>
              <a:gd name="connsiteY1" fmla="*/ 0 h 945131"/>
              <a:gd name="connsiteX2" fmla="*/ 3012440 w 3012440"/>
              <a:gd name="connsiteY2" fmla="*/ 945131 h 945131"/>
              <a:gd name="connsiteX3" fmla="*/ 0 w 3012440"/>
              <a:gd name="connsiteY3" fmla="*/ 945131 h 945131"/>
              <a:gd name="connsiteX4" fmla="*/ 0 w 3012440"/>
              <a:gd name="connsiteY4" fmla="*/ 0 h 945131"/>
              <a:gd name="connsiteX0" fmla="*/ 0 w 3021867"/>
              <a:gd name="connsiteY0" fmla="*/ 0 h 1482458"/>
              <a:gd name="connsiteX1" fmla="*/ 3012440 w 3021867"/>
              <a:gd name="connsiteY1" fmla="*/ 0 h 1482458"/>
              <a:gd name="connsiteX2" fmla="*/ 3021867 w 3021867"/>
              <a:gd name="connsiteY2" fmla="*/ 1482458 h 1482458"/>
              <a:gd name="connsiteX3" fmla="*/ 0 w 3021867"/>
              <a:gd name="connsiteY3" fmla="*/ 945131 h 1482458"/>
              <a:gd name="connsiteX4" fmla="*/ 0 w 3021867"/>
              <a:gd name="connsiteY4" fmla="*/ 0 h 1482458"/>
              <a:gd name="connsiteX0" fmla="*/ 18853 w 3040720"/>
              <a:gd name="connsiteY0" fmla="*/ 0 h 1482458"/>
              <a:gd name="connsiteX1" fmla="*/ 3031293 w 3040720"/>
              <a:gd name="connsiteY1" fmla="*/ 0 h 1482458"/>
              <a:gd name="connsiteX2" fmla="*/ 3040720 w 3040720"/>
              <a:gd name="connsiteY2" fmla="*/ 1482458 h 1482458"/>
              <a:gd name="connsiteX3" fmla="*/ 0 w 3040720"/>
              <a:gd name="connsiteY3" fmla="*/ 1473032 h 1482458"/>
              <a:gd name="connsiteX4" fmla="*/ 18853 w 3040720"/>
              <a:gd name="connsiteY4" fmla="*/ 0 h 1482458"/>
              <a:gd name="connsiteX0" fmla="*/ 18853 w 3059574"/>
              <a:gd name="connsiteY0" fmla="*/ 0 h 2369626"/>
              <a:gd name="connsiteX1" fmla="*/ 3031293 w 3059574"/>
              <a:gd name="connsiteY1" fmla="*/ 0 h 2369626"/>
              <a:gd name="connsiteX2" fmla="*/ 3059574 w 3059574"/>
              <a:gd name="connsiteY2" fmla="*/ 2369626 h 2369626"/>
              <a:gd name="connsiteX3" fmla="*/ 0 w 3059574"/>
              <a:gd name="connsiteY3" fmla="*/ 1473032 h 2369626"/>
              <a:gd name="connsiteX4" fmla="*/ 18853 w 3059574"/>
              <a:gd name="connsiteY4" fmla="*/ 0 h 2369626"/>
              <a:gd name="connsiteX0" fmla="*/ 18853 w 3059574"/>
              <a:gd name="connsiteY0" fmla="*/ 0 h 2369626"/>
              <a:gd name="connsiteX1" fmla="*/ 3031293 w 3059574"/>
              <a:gd name="connsiteY1" fmla="*/ 0 h 2369626"/>
              <a:gd name="connsiteX2" fmla="*/ 3059574 w 3059574"/>
              <a:gd name="connsiteY2" fmla="*/ 2369626 h 2369626"/>
              <a:gd name="connsiteX3" fmla="*/ 0 w 3059574"/>
              <a:gd name="connsiteY3" fmla="*/ 2345414 h 2369626"/>
              <a:gd name="connsiteX4" fmla="*/ 18853 w 3059574"/>
              <a:gd name="connsiteY4" fmla="*/ 0 h 2369626"/>
              <a:gd name="connsiteX0" fmla="*/ 18853 w 3059574"/>
              <a:gd name="connsiteY0" fmla="*/ 0 h 2345414"/>
              <a:gd name="connsiteX1" fmla="*/ 3031293 w 3059574"/>
              <a:gd name="connsiteY1" fmla="*/ 0 h 2345414"/>
              <a:gd name="connsiteX2" fmla="*/ 3059574 w 3059574"/>
              <a:gd name="connsiteY2" fmla="*/ 2340055 h 2345414"/>
              <a:gd name="connsiteX3" fmla="*/ 0 w 3059574"/>
              <a:gd name="connsiteY3" fmla="*/ 2345414 h 2345414"/>
              <a:gd name="connsiteX4" fmla="*/ 18853 w 3059574"/>
              <a:gd name="connsiteY4" fmla="*/ 0 h 2345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9574" h="2345414">
                <a:moveTo>
                  <a:pt x="18853" y="0"/>
                </a:moveTo>
                <a:lnTo>
                  <a:pt x="3031293" y="0"/>
                </a:lnTo>
                <a:cubicBezTo>
                  <a:pt x="3034435" y="494153"/>
                  <a:pt x="3056432" y="1845902"/>
                  <a:pt x="3059574" y="2340055"/>
                </a:cubicBezTo>
                <a:lnTo>
                  <a:pt x="0" y="2345414"/>
                </a:lnTo>
                <a:lnTo>
                  <a:pt x="188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vert="horz" wrap="square" lIns="0" tIns="387350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3050"/>
              </a:spcBef>
            </a:pPr>
            <a:r>
              <a:rPr sz="3600" b="1" spc="-5" dirty="0">
                <a:solidFill>
                  <a:srgbClr val="660066"/>
                </a:solidFill>
                <a:latin typeface="Arial"/>
                <a:cs typeface="Arial"/>
              </a:rPr>
              <a:t>DeclaraIN</a:t>
            </a:r>
            <a:r>
              <a:rPr lang="es-MX" sz="3600" b="1" spc="-5" dirty="0">
                <a:solidFill>
                  <a:srgbClr val="660066"/>
                </a:solidFill>
                <a:latin typeface="Arial"/>
                <a:cs typeface="Arial"/>
              </a:rPr>
              <a:t>AI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1012" y="1715243"/>
            <a:ext cx="7765415" cy="3009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0320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Cumplimiento Anual del Código de</a:t>
            </a:r>
            <a:r>
              <a:rPr sz="2400" b="1" spc="-1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Ética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 dirty="0">
              <a:latin typeface="Arial"/>
              <a:cs typeface="Arial"/>
            </a:endParaRPr>
          </a:p>
          <a:p>
            <a:pPr marL="12700" marR="5715" algn="just">
              <a:lnSpc>
                <a:spcPct val="100000"/>
              </a:lnSpc>
              <a:spcBef>
                <a:spcPts val="5"/>
              </a:spcBef>
            </a:pPr>
            <a:r>
              <a:rPr sz="1700" dirty="0">
                <a:latin typeface="Arial"/>
                <a:cs typeface="Arial"/>
              </a:rPr>
              <a:t>Para concluir </a:t>
            </a:r>
            <a:r>
              <a:rPr sz="1700" spc="-5" dirty="0">
                <a:latin typeface="Arial"/>
                <a:cs typeface="Arial"/>
              </a:rPr>
              <a:t>tu </a:t>
            </a:r>
            <a:r>
              <a:rPr sz="1700" dirty="0">
                <a:latin typeface="Arial"/>
                <a:cs typeface="Arial"/>
              </a:rPr>
              <a:t>Declaración de modificación patrimonial y de intereses es  obligatorio que llenes el apartado correspondiente a la Declaración anual de  cumplimiento </a:t>
            </a:r>
            <a:r>
              <a:rPr sz="1700" spc="-5" dirty="0">
                <a:latin typeface="Arial"/>
                <a:cs typeface="Arial"/>
              </a:rPr>
              <a:t>del </a:t>
            </a:r>
            <a:r>
              <a:rPr sz="1700" dirty="0">
                <a:latin typeface="Arial"/>
                <a:cs typeface="Arial"/>
              </a:rPr>
              <a:t>Código de Étic</a:t>
            </a:r>
            <a:r>
              <a:rPr lang="es-MX" sz="1700" dirty="0">
                <a:latin typeface="Arial"/>
                <a:cs typeface="Arial"/>
              </a:rPr>
              <a:t>a</a:t>
            </a:r>
            <a:r>
              <a:rPr sz="1700" dirty="0">
                <a:latin typeface="Arial"/>
                <a:cs typeface="Arial"/>
              </a:rPr>
              <a:t>; esto significa</a:t>
            </a:r>
            <a:r>
              <a:rPr sz="1700" spc="-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que:</a:t>
            </a:r>
            <a:endParaRPr sz="1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00" dirty="0">
              <a:latin typeface="Arial"/>
              <a:cs typeface="Arial"/>
            </a:endParaRPr>
          </a:p>
          <a:p>
            <a:pPr marL="355600" indent="-342900" algn="just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sz="1700" dirty="0">
                <a:latin typeface="Arial"/>
                <a:cs typeface="Arial"/>
              </a:rPr>
              <a:t>Conoces y comprendes el Código de Ética de</a:t>
            </a:r>
            <a:r>
              <a:rPr lang="es-MX" sz="1700" dirty="0">
                <a:latin typeface="Arial"/>
                <a:cs typeface="Arial"/>
              </a:rPr>
              <a:t>l Instituto Nacional de Transparencia, Acceso a la Información y Protección de Datos Personales</a:t>
            </a:r>
            <a:r>
              <a:rPr sz="1700" dirty="0">
                <a:latin typeface="Arial"/>
                <a:cs typeface="Arial"/>
              </a:rPr>
              <a:t>.</a:t>
            </a:r>
          </a:p>
          <a:p>
            <a:pPr marL="355600" marR="5080" indent="-342900" algn="just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sz="1700" spc="-5" dirty="0">
                <a:latin typeface="Arial"/>
                <a:cs typeface="Arial"/>
              </a:rPr>
              <a:t>Declaras </a:t>
            </a:r>
            <a:r>
              <a:rPr sz="1700" dirty="0">
                <a:latin typeface="Arial"/>
                <a:cs typeface="Arial"/>
              </a:rPr>
              <a:t>bajo protesta de decir verdad que </a:t>
            </a:r>
            <a:r>
              <a:rPr sz="1700" spc="5" dirty="0">
                <a:latin typeface="Arial"/>
                <a:cs typeface="Arial"/>
              </a:rPr>
              <a:t>has </a:t>
            </a:r>
            <a:r>
              <a:rPr sz="1700" dirty="0">
                <a:latin typeface="Arial"/>
                <a:cs typeface="Arial"/>
              </a:rPr>
              <a:t>dado </a:t>
            </a:r>
            <a:r>
              <a:rPr sz="1700" spc="-5" dirty="0">
                <a:latin typeface="Arial"/>
                <a:cs typeface="Arial"/>
              </a:rPr>
              <a:t>total </a:t>
            </a:r>
            <a:r>
              <a:rPr sz="1700" dirty="0">
                <a:latin typeface="Arial"/>
                <a:cs typeface="Arial"/>
              </a:rPr>
              <a:t>cumplimiento a</a:t>
            </a:r>
            <a:r>
              <a:rPr lang="es-MX" sz="1700" dirty="0">
                <a:latin typeface="Arial"/>
                <a:cs typeface="Arial"/>
              </a:rPr>
              <a:t>l</a:t>
            </a:r>
            <a:r>
              <a:rPr sz="1700" dirty="0">
                <a:latin typeface="Arial"/>
                <a:cs typeface="Arial"/>
              </a:rPr>
              <a:t> Código </a:t>
            </a:r>
            <a:r>
              <a:rPr sz="1700" spc="-5" dirty="0">
                <a:latin typeface="Arial"/>
                <a:cs typeface="Arial"/>
              </a:rPr>
              <a:t>desde el </a:t>
            </a:r>
            <a:r>
              <a:rPr sz="1700" dirty="0">
                <a:latin typeface="Arial"/>
                <a:cs typeface="Arial"/>
              </a:rPr>
              <a:t>2</a:t>
            </a:r>
            <a:r>
              <a:rPr lang="es-MX" sz="1700" dirty="0">
                <a:latin typeface="Arial"/>
                <a:cs typeface="Arial"/>
              </a:rPr>
              <a:t>8</a:t>
            </a:r>
            <a:r>
              <a:rPr sz="1700" dirty="0">
                <a:latin typeface="Arial"/>
                <a:cs typeface="Arial"/>
              </a:rPr>
              <a:t> de noviembre de </a:t>
            </a:r>
            <a:r>
              <a:rPr sz="1700" spc="-5" dirty="0">
                <a:latin typeface="Arial"/>
                <a:cs typeface="Arial"/>
              </a:rPr>
              <a:t>2019, </a:t>
            </a:r>
            <a:r>
              <a:rPr sz="1700" dirty="0">
                <a:latin typeface="Arial"/>
                <a:cs typeface="Arial"/>
              </a:rPr>
              <a:t>fecha </a:t>
            </a:r>
            <a:r>
              <a:rPr sz="1700" spc="5" dirty="0">
                <a:latin typeface="Arial"/>
                <a:cs typeface="Arial"/>
              </a:rPr>
              <a:t>de </a:t>
            </a:r>
            <a:r>
              <a:rPr sz="1700" dirty="0">
                <a:latin typeface="Arial"/>
                <a:cs typeface="Arial"/>
              </a:rPr>
              <a:t>su publicación  en el </a:t>
            </a:r>
            <a:r>
              <a:rPr sz="1700" spc="-5" dirty="0">
                <a:latin typeface="Arial"/>
                <a:cs typeface="Arial"/>
              </a:rPr>
              <a:t>DOF</a:t>
            </a:r>
            <a:r>
              <a:rPr lang="es-MX" sz="1700" spc="-5" dirty="0">
                <a:latin typeface="Arial"/>
                <a:cs typeface="Arial"/>
              </a:rPr>
              <a:t>.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927892"/>
            <a:ext cx="9141714" cy="1956103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423920" y="5499912"/>
            <a:ext cx="5339080" cy="6290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sistema te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emitirá una</a:t>
            </a:r>
            <a:r>
              <a:rPr sz="200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Constancia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cumplimiento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anual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previo.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3866" y="5426964"/>
            <a:ext cx="2377441" cy="75020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4450" rIns="0" bIns="0" rtlCol="0">
            <a:spAutoFit/>
          </a:bodyPr>
          <a:lstStyle/>
          <a:p>
            <a:pPr marR="22860" algn="ctr">
              <a:lnSpc>
                <a:spcPct val="100000"/>
              </a:lnSpc>
              <a:spcBef>
                <a:spcPts val="350"/>
              </a:spcBef>
            </a:pPr>
            <a:r>
              <a:rPr sz="3200" b="1" spc="-5" dirty="0">
                <a:solidFill>
                  <a:srgbClr val="FFFFFF"/>
                </a:solidFill>
                <a:latin typeface="Arial"/>
                <a:cs typeface="Arial"/>
              </a:rPr>
              <a:t>DeclaraIN</a:t>
            </a:r>
            <a:r>
              <a:rPr lang="es-MX" sz="3200" b="1" spc="-5" dirty="0">
                <a:solidFill>
                  <a:srgbClr val="FFFFFF"/>
                </a:solidFill>
                <a:latin typeface="Arial"/>
                <a:cs typeface="Arial"/>
              </a:rPr>
              <a:t>AI</a:t>
            </a:r>
            <a:endParaRPr sz="3200" dirty="0">
              <a:latin typeface="Arial"/>
              <a:cs typeface="Arial"/>
            </a:endParaRPr>
          </a:p>
          <a:p>
            <a:pPr marR="22860" algn="ctr">
              <a:lnSpc>
                <a:spcPct val="100000"/>
              </a:lnSpc>
              <a:spcBef>
                <a:spcPts val="385"/>
              </a:spcBef>
            </a:pPr>
            <a:r>
              <a:rPr sz="105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3"/>
              </a:rPr>
              <a:t>https://declaraine-pdn.ine.mx</a:t>
            </a:r>
            <a:endParaRPr sz="10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1887711"/>
            <a:ext cx="528574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El </a:t>
            </a:r>
            <a:r>
              <a:rPr sz="2800" b="1" dirty="0">
                <a:latin typeface="Arial"/>
                <a:cs typeface="Arial"/>
              </a:rPr>
              <a:t>Código </a:t>
            </a:r>
            <a:r>
              <a:rPr sz="2800" b="1" spc="-5" dirty="0">
                <a:latin typeface="Arial"/>
                <a:cs typeface="Arial"/>
              </a:rPr>
              <a:t>de </a:t>
            </a:r>
            <a:r>
              <a:rPr sz="2800" b="1" dirty="0">
                <a:latin typeface="Arial"/>
                <a:cs typeface="Arial"/>
              </a:rPr>
              <a:t>Ética</a:t>
            </a:r>
            <a:r>
              <a:rPr lang="es-ES_tradnl" sz="2800" b="1" spc="-8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establece: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87070" y="2590800"/>
            <a:ext cx="8075930" cy="3336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/>
            <a:r>
              <a:rPr lang="es-ES_tradnl" b="1" dirty="0">
                <a:latin typeface="Arial"/>
                <a:cs typeface="Arial"/>
              </a:rPr>
              <a:t>Principios</a:t>
            </a:r>
            <a:endParaRPr lang="es-ES_tradnl" dirty="0">
              <a:latin typeface="Arial"/>
              <a:cs typeface="Arial"/>
            </a:endParaRPr>
          </a:p>
          <a:p>
            <a:pPr algn="just"/>
            <a:r>
              <a:rPr lang="es-ES_tradnl" b="1" dirty="0">
                <a:latin typeface="Arial"/>
                <a:cs typeface="Arial"/>
              </a:rPr>
              <a:t> </a:t>
            </a:r>
            <a:endParaRPr lang="es-ES_tradnl" dirty="0">
              <a:latin typeface="Arial"/>
              <a:cs typeface="Arial"/>
            </a:endParaRPr>
          </a:p>
          <a:p>
            <a:pPr algn="just"/>
            <a:r>
              <a:rPr lang="es-ES_tradnl" b="1" dirty="0">
                <a:latin typeface="Arial"/>
                <a:cs typeface="Arial"/>
              </a:rPr>
              <a:t>Honradez, eficiencia, lealtad, economía, disciplina, competencia por mérito, eficacia, integridad, disciplina, certeza, legalidad, independencia, imparcialidad, objetividad, máxima publicidad, profesionalismo, equidad, pluralismo y solidaridad social; </a:t>
            </a:r>
            <a:r>
              <a:rPr lang="es-ES_tradnl" i="1" dirty="0">
                <a:latin typeface="Arial"/>
                <a:cs typeface="Arial"/>
              </a:rPr>
              <a:t>que debe regir tu trabajo</a:t>
            </a:r>
            <a:endParaRPr lang="es-ES_tradnl" dirty="0">
              <a:latin typeface="Arial"/>
              <a:cs typeface="Arial"/>
            </a:endParaRPr>
          </a:p>
          <a:p>
            <a:pPr algn="just"/>
            <a:r>
              <a:rPr lang="es-ES_tradnl" b="1" dirty="0">
                <a:latin typeface="Arial"/>
                <a:cs typeface="Arial"/>
              </a:rPr>
              <a:t> </a:t>
            </a:r>
            <a:endParaRPr lang="es-ES_tradnl" dirty="0">
              <a:latin typeface="Arial"/>
              <a:cs typeface="Arial"/>
            </a:endParaRPr>
          </a:p>
          <a:p>
            <a:pPr algn="just"/>
            <a:r>
              <a:rPr lang="es-ES_tradnl" b="1" dirty="0">
                <a:latin typeface="Arial"/>
                <a:cs typeface="Arial"/>
              </a:rPr>
              <a:t>Valores</a:t>
            </a:r>
            <a:endParaRPr lang="es-ES_tradnl" dirty="0">
              <a:latin typeface="Arial"/>
              <a:cs typeface="Arial"/>
            </a:endParaRPr>
          </a:p>
          <a:p>
            <a:pPr algn="just"/>
            <a:r>
              <a:rPr lang="es-ES_tradnl" b="1" dirty="0">
                <a:latin typeface="Arial"/>
                <a:cs typeface="Arial"/>
              </a:rPr>
              <a:t> </a:t>
            </a:r>
            <a:endParaRPr lang="es-ES_tradnl" dirty="0">
              <a:latin typeface="Arial"/>
              <a:cs typeface="Arial"/>
            </a:endParaRPr>
          </a:p>
          <a:p>
            <a:pPr algn="just"/>
            <a:r>
              <a:rPr lang="es-ES_tradnl" b="1" dirty="0">
                <a:latin typeface="Arial"/>
                <a:cs typeface="Arial"/>
              </a:rPr>
              <a:t>Respeto a las demás personas, interés público, respeto a los derechos humanos, igualdad y no discriminación, equidad de género, entorno cultural y ecológico, cooperación y liderazgo; </a:t>
            </a:r>
            <a:r>
              <a:rPr lang="es-ES_tradnl" i="1" dirty="0">
                <a:latin typeface="Arial"/>
                <a:cs typeface="Arial"/>
              </a:rPr>
              <a:t>con que debes conducirte</a:t>
            </a:r>
            <a:endParaRPr lang="es-ES_tradnl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81330" y="1954091"/>
            <a:ext cx="8053070" cy="71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just">
              <a:lnSpc>
                <a:spcPts val="1805"/>
              </a:lnSpc>
            </a:pPr>
            <a:r>
              <a:rPr sz="1700" dirty="0">
                <a:latin typeface="Arial"/>
                <a:cs typeface="Arial"/>
              </a:rPr>
              <a:t>Una vez </a:t>
            </a:r>
            <a:r>
              <a:rPr sz="1700" spc="-5" dirty="0">
                <a:latin typeface="Arial"/>
                <a:cs typeface="Arial"/>
              </a:rPr>
              <a:t>concluidas </a:t>
            </a:r>
            <a:r>
              <a:rPr sz="1700" dirty="0">
                <a:latin typeface="Arial"/>
                <a:cs typeface="Arial"/>
              </a:rPr>
              <a:t>las </a:t>
            </a:r>
            <a:r>
              <a:rPr sz="1700" spc="-5" dirty="0">
                <a:latin typeface="Arial"/>
                <a:cs typeface="Arial"/>
              </a:rPr>
              <a:t>Declaraciones, </a:t>
            </a:r>
            <a:r>
              <a:rPr sz="1700" dirty="0">
                <a:latin typeface="Arial"/>
                <a:cs typeface="Arial"/>
              </a:rPr>
              <a:t>procede</a:t>
            </a:r>
            <a:r>
              <a:rPr lang="es-MX" sz="1700" dirty="0">
                <a:latin typeface="Arial"/>
                <a:cs typeface="Arial"/>
              </a:rPr>
              <a:t>mos</a:t>
            </a:r>
            <a:r>
              <a:rPr sz="1700" dirty="0">
                <a:latin typeface="Arial"/>
                <a:cs typeface="Arial"/>
              </a:rPr>
              <a:t> a dar </a:t>
            </a:r>
            <a:r>
              <a:rPr lang="es-MX" sz="1700" dirty="0">
                <a:latin typeface="Arial"/>
                <a:cs typeface="Arial"/>
              </a:rPr>
              <a:t>CLICK</a:t>
            </a:r>
            <a:r>
              <a:rPr sz="1700" spc="10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en </a:t>
            </a:r>
            <a:r>
              <a:rPr lang="es-MX" sz="1700" b="1" dirty="0">
                <a:latin typeface="Arial"/>
                <a:cs typeface="Arial"/>
              </a:rPr>
              <a:t>ENVIAR</a:t>
            </a:r>
            <a:r>
              <a:rPr sz="1700" dirty="0">
                <a:latin typeface="Arial"/>
                <a:cs typeface="Arial"/>
              </a:rPr>
              <a:t>; posteriormente</a:t>
            </a:r>
            <a:r>
              <a:rPr lang="es-MX" sz="1700" dirty="0">
                <a:latin typeface="Arial"/>
                <a:cs typeface="Arial"/>
              </a:rPr>
              <a:t>, </a:t>
            </a:r>
            <a:r>
              <a:rPr sz="1700" dirty="0">
                <a:latin typeface="Arial"/>
                <a:cs typeface="Arial"/>
              </a:rPr>
              <a:t>si</a:t>
            </a:r>
            <a:r>
              <a:rPr sz="1700" spc="12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así</a:t>
            </a:r>
            <a:r>
              <a:rPr sz="1700" spc="1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lo</a:t>
            </a:r>
            <a:r>
              <a:rPr sz="1700" spc="114" dirty="0">
                <a:latin typeface="Arial"/>
                <a:cs typeface="Arial"/>
              </a:rPr>
              <a:t> </a:t>
            </a:r>
            <a:r>
              <a:rPr lang="es-MX" sz="1700" spc="114" dirty="0">
                <a:latin typeface="Arial"/>
                <a:cs typeface="Arial"/>
              </a:rPr>
              <a:t>deseamos</a:t>
            </a:r>
            <a:r>
              <a:rPr sz="1700" dirty="0">
                <a:latin typeface="Arial"/>
                <a:cs typeface="Arial"/>
              </a:rPr>
              <a:t>,</a:t>
            </a:r>
            <a:r>
              <a:rPr sz="1700" spc="114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el</a:t>
            </a:r>
            <a:r>
              <a:rPr sz="1700" spc="1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sistema</a:t>
            </a:r>
            <a:r>
              <a:rPr sz="1700" spc="120" dirty="0">
                <a:latin typeface="Arial"/>
                <a:cs typeface="Arial"/>
              </a:rPr>
              <a:t> </a:t>
            </a:r>
            <a:r>
              <a:rPr lang="es-MX" sz="1700" spc="5" dirty="0">
                <a:latin typeface="Arial"/>
                <a:cs typeface="Arial"/>
              </a:rPr>
              <a:t>nos</a:t>
            </a:r>
            <a:r>
              <a:rPr sz="1700" spc="13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permite</a:t>
            </a:r>
            <a:r>
              <a:rPr sz="1700" spc="1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que</a:t>
            </a:r>
            <a:r>
              <a:rPr sz="1700" spc="120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p</a:t>
            </a:r>
            <a:r>
              <a:rPr lang="es-MX" sz="1700" spc="5" dirty="0">
                <a:latin typeface="Arial"/>
                <a:cs typeface="Arial"/>
              </a:rPr>
              <a:t>odamos</a:t>
            </a:r>
            <a:r>
              <a:rPr sz="1700" spc="114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descargar</a:t>
            </a:r>
            <a:r>
              <a:rPr sz="1700" spc="125" dirty="0">
                <a:latin typeface="Arial"/>
                <a:cs typeface="Arial"/>
              </a:rPr>
              <a:t> </a:t>
            </a:r>
            <a:r>
              <a:rPr lang="es-MX" sz="1700" spc="-5" dirty="0">
                <a:latin typeface="Arial"/>
                <a:cs typeface="Arial"/>
              </a:rPr>
              <a:t>nuestro</a:t>
            </a:r>
            <a:r>
              <a:rPr sz="1700" spc="13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acuse</a:t>
            </a:r>
            <a:r>
              <a:rPr sz="1700" spc="114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de</a:t>
            </a:r>
            <a:r>
              <a:rPr sz="1700" spc="1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recibo</a:t>
            </a:r>
            <a:r>
              <a:rPr sz="1700" spc="13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y</a:t>
            </a:r>
            <a:r>
              <a:rPr lang="es-MX" sz="170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también imprimir una</a:t>
            </a:r>
            <a:r>
              <a:rPr sz="1700" spc="-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copia.</a:t>
            </a:r>
          </a:p>
        </p:txBody>
      </p:sp>
      <p:pic>
        <p:nvPicPr>
          <p:cNvPr id="9" name="Imagen 8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CE574759-909D-4C51-9586-0A908DB137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782086"/>
            <a:ext cx="6934200" cy="369491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671576" y="3200400"/>
            <a:ext cx="7939024" cy="1388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0" algn="ctr">
              <a:lnSpc>
                <a:spcPct val="80000"/>
              </a:lnSpc>
              <a:spcBef>
                <a:spcPts val="2260"/>
              </a:spcBef>
              <a:buNone/>
            </a:pPr>
            <a:r>
              <a:rPr lang="es-MX" sz="1600" spc="-5" dirty="0">
                <a:latin typeface="Arial"/>
                <a:cs typeface="Arial"/>
              </a:rPr>
              <a:t>Dirección de Investigaciones de Quejas y Denuncias. </a:t>
            </a:r>
          </a:p>
          <a:p>
            <a:pPr marL="12700" marR="5080" indent="0" algn="ctr">
              <a:lnSpc>
                <a:spcPct val="80000"/>
              </a:lnSpc>
              <a:spcBef>
                <a:spcPts val="2260"/>
              </a:spcBef>
              <a:buNone/>
            </a:pPr>
            <a:r>
              <a:rPr lang="es-MX" sz="1600" dirty="0">
                <a:latin typeface="Arial"/>
                <a:cs typeface="Arial"/>
              </a:rPr>
              <a:t>Órgano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Interno </a:t>
            </a:r>
            <a:r>
              <a:rPr sz="1600" dirty="0">
                <a:latin typeface="Arial"/>
                <a:cs typeface="Arial"/>
              </a:rPr>
              <a:t>de Control</a:t>
            </a:r>
            <a:endParaRPr lang="es-MX" sz="1600" dirty="0">
              <a:latin typeface="Arial"/>
              <a:cs typeface="Arial"/>
            </a:endParaRPr>
          </a:p>
          <a:p>
            <a:pPr marL="12700" marR="5080" indent="0" algn="ctr">
              <a:lnSpc>
                <a:spcPct val="80000"/>
              </a:lnSpc>
              <a:spcBef>
                <a:spcPts val="2260"/>
              </a:spcBef>
              <a:buNone/>
            </a:pPr>
            <a:r>
              <a:rPr lang="es-MX" sz="1600" dirty="0">
                <a:latin typeface="Arial"/>
                <a:cs typeface="Arial"/>
              </a:rPr>
              <a:t>Instituto Nacional de Transparencia, Acceso a la Información y Protección de Datos Personales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88973" y="5195061"/>
            <a:ext cx="2940050" cy="6251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Arial"/>
                <a:cs typeface="Arial"/>
              </a:rPr>
              <a:t>Lunes </a:t>
            </a:r>
            <a:r>
              <a:rPr sz="1300" spc="-5" dirty="0">
                <a:latin typeface="Arial"/>
                <a:cs typeface="Arial"/>
              </a:rPr>
              <a:t>a viernes de </a:t>
            </a:r>
            <a:r>
              <a:rPr sz="1300" b="1" spc="-10" dirty="0">
                <a:latin typeface="Arial"/>
                <a:cs typeface="Arial"/>
              </a:rPr>
              <a:t>09:00 </a:t>
            </a:r>
            <a:r>
              <a:rPr sz="1300" b="1" spc="-5" dirty="0">
                <a:latin typeface="Arial"/>
                <a:cs typeface="Arial"/>
              </a:rPr>
              <a:t>a </a:t>
            </a:r>
            <a:r>
              <a:rPr lang="es-MX" sz="1300" b="1" spc="-10" dirty="0">
                <a:latin typeface="Arial"/>
                <a:cs typeface="Arial"/>
              </a:rPr>
              <a:t>14</a:t>
            </a:r>
            <a:r>
              <a:rPr sz="1300" b="1" spc="-10" dirty="0">
                <a:latin typeface="Arial"/>
                <a:cs typeface="Arial"/>
              </a:rPr>
              <a:t>:00  </a:t>
            </a:r>
            <a:endParaRPr lang="es-MX" sz="1300" b="1" spc="-1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Arial"/>
                <a:cs typeface="Arial"/>
              </a:rPr>
              <a:t>5</a:t>
            </a:r>
            <a:r>
              <a:rPr lang="es-MX" sz="1300" spc="-10" dirty="0">
                <a:latin typeface="Arial"/>
                <a:cs typeface="Arial"/>
              </a:rPr>
              <a:t>004 2400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y a la</a:t>
            </a:r>
            <a:r>
              <a:rPr lang="es-MX" sz="1300" spc="-5" dirty="0">
                <a:latin typeface="Arial"/>
                <a:cs typeface="Arial"/>
              </a:rPr>
              <a:t>s extensiones:</a:t>
            </a:r>
            <a:r>
              <a:rPr lang="es-MX" sz="1300" b="1" spc="-5" dirty="0">
                <a:latin typeface="Arial"/>
                <a:cs typeface="Arial"/>
              </a:rPr>
              <a:t>3435,</a:t>
            </a:r>
            <a:r>
              <a:rPr sz="1300" b="1" spc="-5" dirty="0">
                <a:latin typeface="Arial"/>
                <a:cs typeface="Arial"/>
              </a:rPr>
              <a:t> </a:t>
            </a:r>
            <a:r>
              <a:rPr lang="es-MX" sz="1300" b="1" spc="-5" dirty="0">
                <a:latin typeface="Arial"/>
                <a:cs typeface="Arial"/>
              </a:rPr>
              <a:t>2307 y 2461.</a:t>
            </a:r>
            <a:endParaRPr sz="1300" b="1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2519" y="5238667"/>
            <a:ext cx="417830" cy="421005"/>
          </a:xfrm>
          <a:custGeom>
            <a:avLst/>
            <a:gdLst/>
            <a:ahLst/>
            <a:cxnLst/>
            <a:rect l="l" t="t" r="r" b="b"/>
            <a:pathLst>
              <a:path w="417830" h="421004">
                <a:moveTo>
                  <a:pt x="86510" y="0"/>
                </a:moveTo>
                <a:lnTo>
                  <a:pt x="40830" y="26720"/>
                </a:lnTo>
                <a:lnTo>
                  <a:pt x="7840" y="65893"/>
                </a:lnTo>
                <a:lnTo>
                  <a:pt x="0" y="91824"/>
                </a:lnTo>
                <a:lnTo>
                  <a:pt x="0" y="109586"/>
                </a:lnTo>
                <a:lnTo>
                  <a:pt x="14554" y="165363"/>
                </a:lnTo>
                <a:lnTo>
                  <a:pt x="39822" y="217037"/>
                </a:lnTo>
                <a:lnTo>
                  <a:pt x="68440" y="259755"/>
                </a:lnTo>
                <a:lnTo>
                  <a:pt x="100489" y="298493"/>
                </a:lnTo>
                <a:lnTo>
                  <a:pt x="136120" y="333056"/>
                </a:lnTo>
                <a:lnTo>
                  <a:pt x="175485" y="363246"/>
                </a:lnTo>
                <a:lnTo>
                  <a:pt x="218736" y="388866"/>
                </a:lnTo>
                <a:lnTo>
                  <a:pt x="266024" y="409719"/>
                </a:lnTo>
                <a:lnTo>
                  <a:pt x="297909" y="418095"/>
                </a:lnTo>
                <a:lnTo>
                  <a:pt x="308677" y="420592"/>
                </a:lnTo>
                <a:lnTo>
                  <a:pt x="353511" y="412758"/>
                </a:lnTo>
                <a:lnTo>
                  <a:pt x="376145" y="395488"/>
                </a:lnTo>
                <a:lnTo>
                  <a:pt x="316973" y="395488"/>
                </a:lnTo>
                <a:lnTo>
                  <a:pt x="303084" y="393848"/>
                </a:lnTo>
                <a:lnTo>
                  <a:pt x="242853" y="373865"/>
                </a:lnTo>
                <a:lnTo>
                  <a:pt x="188332" y="341372"/>
                </a:lnTo>
                <a:lnTo>
                  <a:pt x="150691" y="312085"/>
                </a:lnTo>
                <a:lnTo>
                  <a:pt x="116933" y="279524"/>
                </a:lnTo>
                <a:lnTo>
                  <a:pt x="87193" y="243608"/>
                </a:lnTo>
                <a:lnTo>
                  <a:pt x="61602" y="204256"/>
                </a:lnTo>
                <a:lnTo>
                  <a:pt x="40294" y="161387"/>
                </a:lnTo>
                <a:lnTo>
                  <a:pt x="26848" y="115201"/>
                </a:lnTo>
                <a:lnTo>
                  <a:pt x="25537" y="97092"/>
                </a:lnTo>
                <a:lnTo>
                  <a:pt x="26174" y="88181"/>
                </a:lnTo>
                <a:lnTo>
                  <a:pt x="29218" y="79093"/>
                </a:lnTo>
                <a:lnTo>
                  <a:pt x="34549" y="70157"/>
                </a:lnTo>
                <a:lnTo>
                  <a:pt x="42046" y="61703"/>
                </a:lnTo>
                <a:lnTo>
                  <a:pt x="49098" y="54780"/>
                </a:lnTo>
                <a:lnTo>
                  <a:pt x="63025" y="40733"/>
                </a:lnTo>
                <a:lnTo>
                  <a:pt x="70077" y="33810"/>
                </a:lnTo>
                <a:lnTo>
                  <a:pt x="77890" y="27940"/>
                </a:lnTo>
                <a:lnTo>
                  <a:pt x="85229" y="25950"/>
                </a:lnTo>
                <a:lnTo>
                  <a:pt x="127629" y="25950"/>
                </a:lnTo>
                <a:lnTo>
                  <a:pt x="112662" y="11658"/>
                </a:lnTo>
                <a:lnTo>
                  <a:pt x="100208" y="3325"/>
                </a:lnTo>
                <a:lnTo>
                  <a:pt x="86510" y="0"/>
                </a:lnTo>
                <a:close/>
              </a:path>
              <a:path w="417830" h="421004">
                <a:moveTo>
                  <a:pt x="362238" y="261687"/>
                </a:moveTo>
                <a:lnTo>
                  <a:pt x="319466" y="261687"/>
                </a:lnTo>
                <a:lnTo>
                  <a:pt x="326644" y="263702"/>
                </a:lnTo>
                <a:lnTo>
                  <a:pt x="334282" y="269648"/>
                </a:lnTo>
                <a:lnTo>
                  <a:pt x="353041" y="288398"/>
                </a:lnTo>
                <a:lnTo>
                  <a:pt x="383134" y="318679"/>
                </a:lnTo>
                <a:lnTo>
                  <a:pt x="389897" y="327268"/>
                </a:lnTo>
                <a:lnTo>
                  <a:pt x="392205" y="335218"/>
                </a:lnTo>
                <a:lnTo>
                  <a:pt x="390080" y="343154"/>
                </a:lnTo>
                <a:lnTo>
                  <a:pt x="383538" y="351705"/>
                </a:lnTo>
                <a:lnTo>
                  <a:pt x="376281" y="359198"/>
                </a:lnTo>
                <a:lnTo>
                  <a:pt x="361716" y="374033"/>
                </a:lnTo>
                <a:lnTo>
                  <a:pt x="354497" y="381489"/>
                </a:lnTo>
                <a:lnTo>
                  <a:pt x="342958" y="390258"/>
                </a:lnTo>
                <a:lnTo>
                  <a:pt x="330357" y="394607"/>
                </a:lnTo>
                <a:lnTo>
                  <a:pt x="316973" y="395488"/>
                </a:lnTo>
                <a:lnTo>
                  <a:pt x="376145" y="395488"/>
                </a:lnTo>
                <a:lnTo>
                  <a:pt x="379951" y="391446"/>
                </a:lnTo>
                <a:lnTo>
                  <a:pt x="386646" y="384528"/>
                </a:lnTo>
                <a:lnTo>
                  <a:pt x="400182" y="370818"/>
                </a:lnTo>
                <a:lnTo>
                  <a:pt x="413269" y="353138"/>
                </a:lnTo>
                <a:lnTo>
                  <a:pt x="417651" y="335496"/>
                </a:lnTo>
                <a:lnTo>
                  <a:pt x="413315" y="317804"/>
                </a:lnTo>
                <a:lnTo>
                  <a:pt x="400249" y="299972"/>
                </a:lnTo>
                <a:lnTo>
                  <a:pt x="388804" y="288346"/>
                </a:lnTo>
                <a:lnTo>
                  <a:pt x="377314" y="276765"/>
                </a:lnTo>
                <a:lnTo>
                  <a:pt x="362238" y="261687"/>
                </a:lnTo>
                <a:close/>
              </a:path>
              <a:path w="417830" h="421004">
                <a:moveTo>
                  <a:pt x="127629" y="25950"/>
                </a:moveTo>
                <a:lnTo>
                  <a:pt x="85229" y="25950"/>
                </a:lnTo>
                <a:lnTo>
                  <a:pt x="92506" y="27874"/>
                </a:lnTo>
                <a:lnTo>
                  <a:pt x="100198" y="33810"/>
                </a:lnTo>
                <a:lnTo>
                  <a:pt x="137965" y="71466"/>
                </a:lnTo>
                <a:lnTo>
                  <a:pt x="158381" y="99354"/>
                </a:lnTo>
                <a:lnTo>
                  <a:pt x="156158" y="106682"/>
                </a:lnTo>
                <a:lnTo>
                  <a:pt x="149790" y="114719"/>
                </a:lnTo>
                <a:lnTo>
                  <a:pt x="142871" y="121755"/>
                </a:lnTo>
                <a:lnTo>
                  <a:pt x="135875" y="128716"/>
                </a:lnTo>
                <a:lnTo>
                  <a:pt x="121759" y="142611"/>
                </a:lnTo>
                <a:lnTo>
                  <a:pt x="115646" y="149627"/>
                </a:lnTo>
                <a:lnTo>
                  <a:pt x="112780" y="156034"/>
                </a:lnTo>
                <a:lnTo>
                  <a:pt x="113022" y="162974"/>
                </a:lnTo>
                <a:lnTo>
                  <a:pt x="116234" y="171585"/>
                </a:lnTo>
                <a:lnTo>
                  <a:pt x="151980" y="226576"/>
                </a:lnTo>
                <a:lnTo>
                  <a:pt x="199248" y="271944"/>
                </a:lnTo>
                <a:lnTo>
                  <a:pt x="234659" y="295925"/>
                </a:lnTo>
                <a:lnTo>
                  <a:pt x="261720" y="307376"/>
                </a:lnTo>
                <a:lnTo>
                  <a:pt x="268228" y="304715"/>
                </a:lnTo>
                <a:lnTo>
                  <a:pt x="275121" y="298959"/>
                </a:lnTo>
                <a:lnTo>
                  <a:pt x="285724" y="288346"/>
                </a:lnTo>
                <a:lnTo>
                  <a:pt x="293226" y="280791"/>
                </a:lnTo>
                <a:lnTo>
                  <a:pt x="259690" y="280791"/>
                </a:lnTo>
                <a:lnTo>
                  <a:pt x="224227" y="259425"/>
                </a:lnTo>
                <a:lnTo>
                  <a:pt x="187937" y="227573"/>
                </a:lnTo>
                <a:lnTo>
                  <a:pt x="157268" y="191668"/>
                </a:lnTo>
                <a:lnTo>
                  <a:pt x="138672" y="158145"/>
                </a:lnTo>
                <a:lnTo>
                  <a:pt x="146890" y="150739"/>
                </a:lnTo>
                <a:lnTo>
                  <a:pt x="155450" y="143118"/>
                </a:lnTo>
                <a:lnTo>
                  <a:pt x="164010" y="135142"/>
                </a:lnTo>
                <a:lnTo>
                  <a:pt x="172228" y="126673"/>
                </a:lnTo>
                <a:lnTo>
                  <a:pt x="180695" y="113434"/>
                </a:lnTo>
                <a:lnTo>
                  <a:pt x="183616" y="99219"/>
                </a:lnTo>
                <a:lnTo>
                  <a:pt x="180927" y="85056"/>
                </a:lnTo>
                <a:lnTo>
                  <a:pt x="172565" y="71968"/>
                </a:lnTo>
                <a:lnTo>
                  <a:pt x="158003" y="56466"/>
                </a:lnTo>
                <a:lnTo>
                  <a:pt x="143144" y="41256"/>
                </a:lnTo>
                <a:lnTo>
                  <a:pt x="127629" y="25950"/>
                </a:lnTo>
                <a:close/>
              </a:path>
              <a:path w="417830" h="421004">
                <a:moveTo>
                  <a:pt x="319871" y="236369"/>
                </a:moveTo>
                <a:lnTo>
                  <a:pt x="285565" y="253372"/>
                </a:lnTo>
                <a:lnTo>
                  <a:pt x="259690" y="280791"/>
                </a:lnTo>
                <a:lnTo>
                  <a:pt x="293226" y="280791"/>
                </a:lnTo>
                <a:lnTo>
                  <a:pt x="297228" y="276765"/>
                </a:lnTo>
                <a:lnTo>
                  <a:pt x="304499" y="269580"/>
                </a:lnTo>
                <a:lnTo>
                  <a:pt x="312251" y="263636"/>
                </a:lnTo>
                <a:lnTo>
                  <a:pt x="319466" y="261687"/>
                </a:lnTo>
                <a:lnTo>
                  <a:pt x="362238" y="261687"/>
                </a:lnTo>
                <a:lnTo>
                  <a:pt x="354227" y="253709"/>
                </a:lnTo>
                <a:lnTo>
                  <a:pt x="336951" y="240759"/>
                </a:lnTo>
                <a:lnTo>
                  <a:pt x="319871" y="236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342831" y="5213579"/>
            <a:ext cx="214423" cy="2164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5627370" y="5195061"/>
            <a:ext cx="2754630" cy="8252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Arial"/>
                <a:cs typeface="Arial"/>
              </a:rPr>
              <a:t>Correo</a:t>
            </a:r>
            <a:r>
              <a:rPr lang="es-MX" sz="1300" spc="-5" dirty="0">
                <a:latin typeface="Arial"/>
                <a:cs typeface="Arial"/>
              </a:rPr>
              <a:t>s</a:t>
            </a:r>
            <a:r>
              <a:rPr sz="1300" spc="-5" dirty="0">
                <a:latin typeface="Arial"/>
                <a:cs typeface="Arial"/>
              </a:rPr>
              <a:t> electrónico</a:t>
            </a:r>
            <a:r>
              <a:rPr lang="es-MX" sz="1300" spc="-5" dirty="0">
                <a:latin typeface="Arial"/>
                <a:cs typeface="Arial"/>
              </a:rPr>
              <a:t>s</a:t>
            </a:r>
            <a:r>
              <a:rPr sz="1300" spc="-5" dirty="0">
                <a:latin typeface="Arial"/>
                <a:cs typeface="Arial"/>
              </a:rPr>
              <a:t>:  </a:t>
            </a:r>
            <a:r>
              <a:rPr lang="es-MX" sz="13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alejandro.rodriguez@inai.org.mx</a:t>
            </a:r>
            <a:r>
              <a:rPr lang="es-MX" sz="13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; </a:t>
            </a:r>
            <a:r>
              <a:rPr lang="es-MX" sz="13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5"/>
              </a:rPr>
              <a:t>gerardo.clara@inai.org.mx</a:t>
            </a:r>
            <a:r>
              <a:rPr lang="es-MX" sz="13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;</a:t>
            </a:r>
          </a:p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s-MX" sz="13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6"/>
              </a:rPr>
              <a:t>silvia.gomez@inai.org.mx</a:t>
            </a:r>
            <a:r>
              <a:rPr lang="es-MX" sz="13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50521" y="5100228"/>
            <a:ext cx="443865" cy="500380"/>
          </a:xfrm>
          <a:custGeom>
            <a:avLst/>
            <a:gdLst/>
            <a:ahLst/>
            <a:cxnLst/>
            <a:rect l="l" t="t" r="r" b="b"/>
            <a:pathLst>
              <a:path w="443864" h="500379">
                <a:moveTo>
                  <a:pt x="240203" y="500006"/>
                </a:moveTo>
                <a:lnTo>
                  <a:pt x="221367" y="500006"/>
                </a:lnTo>
                <a:lnTo>
                  <a:pt x="233920" y="500020"/>
                </a:lnTo>
                <a:lnTo>
                  <a:pt x="240203" y="500006"/>
                </a:lnTo>
                <a:close/>
              </a:path>
              <a:path w="443864" h="500379">
                <a:moveTo>
                  <a:pt x="220275" y="0"/>
                </a:moveTo>
                <a:lnTo>
                  <a:pt x="107696" y="96177"/>
                </a:lnTo>
                <a:lnTo>
                  <a:pt x="1371" y="188396"/>
                </a:lnTo>
                <a:lnTo>
                  <a:pt x="0" y="191360"/>
                </a:lnTo>
                <a:lnTo>
                  <a:pt x="74" y="215125"/>
                </a:lnTo>
                <a:lnTo>
                  <a:pt x="168" y="497335"/>
                </a:lnTo>
                <a:lnTo>
                  <a:pt x="2854" y="500005"/>
                </a:lnTo>
                <a:lnTo>
                  <a:pt x="440775" y="500020"/>
                </a:lnTo>
                <a:lnTo>
                  <a:pt x="443322" y="497461"/>
                </a:lnTo>
                <a:lnTo>
                  <a:pt x="443321" y="485397"/>
                </a:lnTo>
                <a:lnTo>
                  <a:pt x="30632" y="485397"/>
                </a:lnTo>
                <a:lnTo>
                  <a:pt x="38483" y="479806"/>
                </a:lnTo>
                <a:lnTo>
                  <a:pt x="39923" y="478799"/>
                </a:lnTo>
                <a:lnTo>
                  <a:pt x="14567" y="478799"/>
                </a:lnTo>
                <a:lnTo>
                  <a:pt x="14553" y="215125"/>
                </a:lnTo>
                <a:lnTo>
                  <a:pt x="32959" y="215125"/>
                </a:lnTo>
                <a:lnTo>
                  <a:pt x="21830" y="200279"/>
                </a:lnTo>
                <a:lnTo>
                  <a:pt x="106438" y="200279"/>
                </a:lnTo>
                <a:lnTo>
                  <a:pt x="106440" y="185615"/>
                </a:lnTo>
                <a:lnTo>
                  <a:pt x="27931" y="185615"/>
                </a:lnTo>
                <a:lnTo>
                  <a:pt x="27665" y="184944"/>
                </a:lnTo>
                <a:lnTo>
                  <a:pt x="91659" y="129335"/>
                </a:lnTo>
                <a:lnTo>
                  <a:pt x="106470" y="129335"/>
                </a:lnTo>
                <a:lnTo>
                  <a:pt x="106520" y="117704"/>
                </a:lnTo>
                <a:lnTo>
                  <a:pt x="107416" y="115705"/>
                </a:lnTo>
                <a:lnTo>
                  <a:pt x="209430" y="28615"/>
                </a:lnTo>
                <a:lnTo>
                  <a:pt x="221717" y="17991"/>
                </a:lnTo>
                <a:lnTo>
                  <a:pt x="244122" y="17991"/>
                </a:lnTo>
                <a:lnTo>
                  <a:pt x="223130" y="69"/>
                </a:lnTo>
                <a:lnTo>
                  <a:pt x="220275" y="0"/>
                </a:lnTo>
                <a:close/>
              </a:path>
              <a:path w="443864" h="500379">
                <a:moveTo>
                  <a:pt x="310298" y="377330"/>
                </a:moveTo>
                <a:lnTo>
                  <a:pt x="221633" y="377330"/>
                </a:lnTo>
                <a:lnTo>
                  <a:pt x="257653" y="377394"/>
                </a:lnTo>
                <a:lnTo>
                  <a:pt x="259304" y="378107"/>
                </a:lnTo>
                <a:lnTo>
                  <a:pt x="411221" y="484265"/>
                </a:lnTo>
                <a:lnTo>
                  <a:pt x="411500" y="484531"/>
                </a:lnTo>
                <a:lnTo>
                  <a:pt x="412564" y="485383"/>
                </a:lnTo>
                <a:lnTo>
                  <a:pt x="30632" y="485397"/>
                </a:lnTo>
                <a:lnTo>
                  <a:pt x="443321" y="485397"/>
                </a:lnTo>
                <a:lnTo>
                  <a:pt x="443319" y="478827"/>
                </a:lnTo>
                <a:lnTo>
                  <a:pt x="428951" y="478827"/>
                </a:lnTo>
                <a:lnTo>
                  <a:pt x="284787" y="378107"/>
                </a:lnTo>
                <a:lnTo>
                  <a:pt x="285039" y="377353"/>
                </a:lnTo>
                <a:lnTo>
                  <a:pt x="310298" y="377330"/>
                </a:lnTo>
                <a:close/>
              </a:path>
              <a:path w="443864" h="500379">
                <a:moveTo>
                  <a:pt x="443327" y="215879"/>
                </a:moveTo>
                <a:lnTo>
                  <a:pt x="428307" y="215879"/>
                </a:lnTo>
                <a:lnTo>
                  <a:pt x="428950" y="216159"/>
                </a:lnTo>
                <a:lnTo>
                  <a:pt x="428951" y="478827"/>
                </a:lnTo>
                <a:lnTo>
                  <a:pt x="443319" y="478827"/>
                </a:lnTo>
                <a:lnTo>
                  <a:pt x="443327" y="215879"/>
                </a:lnTo>
                <a:close/>
              </a:path>
              <a:path w="443864" h="500379">
                <a:moveTo>
                  <a:pt x="329102" y="377311"/>
                </a:moveTo>
                <a:lnTo>
                  <a:pt x="157262" y="377311"/>
                </a:lnTo>
                <a:lnTo>
                  <a:pt x="158801" y="378065"/>
                </a:lnTo>
                <a:lnTo>
                  <a:pt x="14567" y="478799"/>
                </a:lnTo>
                <a:lnTo>
                  <a:pt x="39923" y="478799"/>
                </a:lnTo>
                <a:lnTo>
                  <a:pt x="184717" y="377716"/>
                </a:lnTo>
                <a:lnTo>
                  <a:pt x="185977" y="377394"/>
                </a:lnTo>
                <a:lnTo>
                  <a:pt x="329102" y="377311"/>
                </a:lnTo>
                <a:close/>
              </a:path>
              <a:path w="443864" h="500379">
                <a:moveTo>
                  <a:pt x="32959" y="215125"/>
                </a:moveTo>
                <a:lnTo>
                  <a:pt x="14553" y="215125"/>
                </a:lnTo>
                <a:lnTo>
                  <a:pt x="16722" y="217864"/>
                </a:lnTo>
                <a:lnTo>
                  <a:pt x="18359" y="219877"/>
                </a:lnTo>
                <a:lnTo>
                  <a:pt x="73421" y="293408"/>
                </a:lnTo>
                <a:lnTo>
                  <a:pt x="91379" y="317424"/>
                </a:lnTo>
                <a:lnTo>
                  <a:pt x="91749" y="319018"/>
                </a:lnTo>
                <a:lnTo>
                  <a:pt x="91799" y="374864"/>
                </a:lnTo>
                <a:lnTo>
                  <a:pt x="94276" y="377325"/>
                </a:lnTo>
                <a:lnTo>
                  <a:pt x="329102" y="377311"/>
                </a:lnTo>
                <a:lnTo>
                  <a:pt x="348822" y="377269"/>
                </a:lnTo>
                <a:lnTo>
                  <a:pt x="351565" y="374459"/>
                </a:lnTo>
                <a:lnTo>
                  <a:pt x="351571" y="362605"/>
                </a:lnTo>
                <a:lnTo>
                  <a:pt x="106408" y="362605"/>
                </a:lnTo>
                <a:lnTo>
                  <a:pt x="106420" y="293394"/>
                </a:lnTo>
                <a:lnTo>
                  <a:pt x="91631" y="293394"/>
                </a:lnTo>
                <a:lnTo>
                  <a:pt x="32959" y="215125"/>
                </a:lnTo>
                <a:close/>
              </a:path>
              <a:path w="443864" h="500379">
                <a:moveTo>
                  <a:pt x="244122" y="17991"/>
                </a:moveTo>
                <a:lnTo>
                  <a:pt x="221717" y="17991"/>
                </a:lnTo>
                <a:lnTo>
                  <a:pt x="336004" y="115593"/>
                </a:lnTo>
                <a:lnTo>
                  <a:pt x="337025" y="117396"/>
                </a:lnTo>
                <a:lnTo>
                  <a:pt x="336956" y="362605"/>
                </a:lnTo>
                <a:lnTo>
                  <a:pt x="351571" y="362605"/>
                </a:lnTo>
                <a:lnTo>
                  <a:pt x="351691" y="319018"/>
                </a:lnTo>
                <a:lnTo>
                  <a:pt x="352307" y="317214"/>
                </a:lnTo>
                <a:lnTo>
                  <a:pt x="370078" y="293408"/>
                </a:lnTo>
                <a:lnTo>
                  <a:pt x="351803" y="293408"/>
                </a:lnTo>
                <a:lnTo>
                  <a:pt x="351803" y="200363"/>
                </a:lnTo>
                <a:lnTo>
                  <a:pt x="443333" y="200363"/>
                </a:lnTo>
                <a:lnTo>
                  <a:pt x="443268" y="191360"/>
                </a:lnTo>
                <a:lnTo>
                  <a:pt x="442552" y="188858"/>
                </a:lnTo>
                <a:lnTo>
                  <a:pt x="439024" y="185796"/>
                </a:lnTo>
                <a:lnTo>
                  <a:pt x="352419" y="185796"/>
                </a:lnTo>
                <a:lnTo>
                  <a:pt x="351397" y="185265"/>
                </a:lnTo>
                <a:lnTo>
                  <a:pt x="351453" y="131627"/>
                </a:lnTo>
                <a:lnTo>
                  <a:pt x="351607" y="130886"/>
                </a:lnTo>
                <a:lnTo>
                  <a:pt x="351803" y="129167"/>
                </a:lnTo>
                <a:lnTo>
                  <a:pt x="373900" y="129167"/>
                </a:lnTo>
                <a:lnTo>
                  <a:pt x="244122" y="17991"/>
                </a:lnTo>
                <a:close/>
              </a:path>
              <a:path w="443864" h="500379">
                <a:moveTo>
                  <a:pt x="443333" y="200363"/>
                </a:moveTo>
                <a:lnTo>
                  <a:pt x="421590" y="200363"/>
                </a:lnTo>
                <a:lnTo>
                  <a:pt x="351803" y="293408"/>
                </a:lnTo>
                <a:lnTo>
                  <a:pt x="370078" y="293408"/>
                </a:lnTo>
                <a:lnTo>
                  <a:pt x="426935" y="217431"/>
                </a:lnTo>
                <a:lnTo>
                  <a:pt x="427635" y="216676"/>
                </a:lnTo>
                <a:lnTo>
                  <a:pt x="428307" y="215879"/>
                </a:lnTo>
                <a:lnTo>
                  <a:pt x="443327" y="215879"/>
                </a:lnTo>
                <a:lnTo>
                  <a:pt x="443333" y="200363"/>
                </a:lnTo>
                <a:close/>
              </a:path>
              <a:path w="443864" h="500379">
                <a:moveTo>
                  <a:pt x="106438" y="200279"/>
                </a:moveTo>
                <a:lnTo>
                  <a:pt x="91631" y="200279"/>
                </a:lnTo>
                <a:lnTo>
                  <a:pt x="91631" y="293394"/>
                </a:lnTo>
                <a:lnTo>
                  <a:pt x="106420" y="293394"/>
                </a:lnTo>
                <a:lnTo>
                  <a:pt x="106438" y="200279"/>
                </a:lnTo>
                <a:close/>
              </a:path>
              <a:path w="443864" h="500379">
                <a:moveTo>
                  <a:pt x="383882" y="185770"/>
                </a:moveTo>
                <a:lnTo>
                  <a:pt x="352419" y="185796"/>
                </a:lnTo>
                <a:lnTo>
                  <a:pt x="412802" y="185796"/>
                </a:lnTo>
                <a:lnTo>
                  <a:pt x="383882" y="185770"/>
                </a:lnTo>
                <a:close/>
              </a:path>
              <a:path w="443864" h="500379">
                <a:moveTo>
                  <a:pt x="373900" y="129167"/>
                </a:moveTo>
                <a:lnTo>
                  <a:pt x="351803" y="129167"/>
                </a:lnTo>
                <a:lnTo>
                  <a:pt x="415694" y="184944"/>
                </a:lnTo>
                <a:lnTo>
                  <a:pt x="415754" y="185265"/>
                </a:lnTo>
                <a:lnTo>
                  <a:pt x="415530" y="185782"/>
                </a:lnTo>
                <a:lnTo>
                  <a:pt x="412802" y="185796"/>
                </a:lnTo>
                <a:lnTo>
                  <a:pt x="439024" y="185796"/>
                </a:lnTo>
                <a:lnTo>
                  <a:pt x="373900" y="129167"/>
                </a:lnTo>
                <a:close/>
              </a:path>
              <a:path w="443864" h="500379">
                <a:moveTo>
                  <a:pt x="106470" y="129335"/>
                </a:moveTo>
                <a:lnTo>
                  <a:pt x="91659" y="129335"/>
                </a:lnTo>
                <a:lnTo>
                  <a:pt x="91659" y="185615"/>
                </a:lnTo>
                <a:lnTo>
                  <a:pt x="106440" y="185615"/>
                </a:lnTo>
                <a:lnTo>
                  <a:pt x="106470" y="1293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5227555" y="5199121"/>
            <a:ext cx="91374" cy="104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5182777" y="5380933"/>
            <a:ext cx="186690" cy="15240"/>
          </a:xfrm>
          <a:custGeom>
            <a:avLst/>
            <a:gdLst/>
            <a:ahLst/>
            <a:cxnLst/>
            <a:rect l="l" t="t" r="r" b="b"/>
            <a:pathLst>
              <a:path w="186689" h="15239">
                <a:moveTo>
                  <a:pt x="5555" y="0"/>
                </a:moveTo>
                <a:lnTo>
                  <a:pt x="3064" y="880"/>
                </a:lnTo>
                <a:lnTo>
                  <a:pt x="27" y="5913"/>
                </a:lnTo>
                <a:lnTo>
                  <a:pt x="0" y="8387"/>
                </a:lnTo>
                <a:lnTo>
                  <a:pt x="2910" y="13615"/>
                </a:lnTo>
                <a:lnTo>
                  <a:pt x="5415" y="14650"/>
                </a:lnTo>
                <a:lnTo>
                  <a:pt x="152949" y="14630"/>
                </a:lnTo>
                <a:lnTo>
                  <a:pt x="182940" y="14552"/>
                </a:lnTo>
                <a:lnTo>
                  <a:pt x="186438" y="9911"/>
                </a:lnTo>
                <a:lnTo>
                  <a:pt x="183570" y="1425"/>
                </a:lnTo>
                <a:lnTo>
                  <a:pt x="181278" y="139"/>
                </a:lnTo>
                <a:lnTo>
                  <a:pt x="84312" y="139"/>
                </a:lnTo>
                <a:lnTo>
                  <a:pt x="5555" y="0"/>
                </a:lnTo>
                <a:close/>
              </a:path>
              <a:path w="186689" h="15239">
                <a:moveTo>
                  <a:pt x="181079" y="27"/>
                </a:moveTo>
                <a:lnTo>
                  <a:pt x="84312" y="139"/>
                </a:lnTo>
                <a:lnTo>
                  <a:pt x="181278" y="139"/>
                </a:lnTo>
                <a:lnTo>
                  <a:pt x="181079" y="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5182679" y="5349219"/>
            <a:ext cx="186055" cy="0"/>
          </a:xfrm>
          <a:custGeom>
            <a:avLst/>
            <a:gdLst/>
            <a:ahLst/>
            <a:cxnLst/>
            <a:rect l="l" t="t" r="r" b="b"/>
            <a:pathLst>
              <a:path w="186054">
                <a:moveTo>
                  <a:pt x="0" y="0"/>
                </a:moveTo>
                <a:lnTo>
                  <a:pt x="185557" y="0"/>
                </a:lnTo>
              </a:path>
            </a:pathLst>
          </a:custGeom>
          <a:ln w="1452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5182594" y="5420662"/>
            <a:ext cx="186055" cy="15240"/>
          </a:xfrm>
          <a:custGeom>
            <a:avLst/>
            <a:gdLst/>
            <a:ahLst/>
            <a:cxnLst/>
            <a:rect l="l" t="t" r="r" b="b"/>
            <a:pathLst>
              <a:path w="186054" h="15239">
                <a:moveTo>
                  <a:pt x="173773" y="14608"/>
                </a:moveTo>
                <a:lnTo>
                  <a:pt x="92806" y="14608"/>
                </a:lnTo>
                <a:lnTo>
                  <a:pt x="160447" y="14630"/>
                </a:lnTo>
                <a:lnTo>
                  <a:pt x="173773" y="14608"/>
                </a:lnTo>
                <a:close/>
              </a:path>
              <a:path w="186054" h="15239">
                <a:moveTo>
                  <a:pt x="6661" y="0"/>
                </a:moveTo>
                <a:lnTo>
                  <a:pt x="4044" y="405"/>
                </a:lnTo>
                <a:lnTo>
                  <a:pt x="531" y="5060"/>
                </a:lnTo>
                <a:lnTo>
                  <a:pt x="0" y="7548"/>
                </a:lnTo>
                <a:lnTo>
                  <a:pt x="2672" y="13252"/>
                </a:lnTo>
                <a:lnTo>
                  <a:pt x="5051" y="14622"/>
                </a:lnTo>
                <a:lnTo>
                  <a:pt x="181974" y="14594"/>
                </a:lnTo>
                <a:lnTo>
                  <a:pt x="185123" y="11714"/>
                </a:lnTo>
                <a:lnTo>
                  <a:pt x="185725" y="3984"/>
                </a:lnTo>
                <a:lnTo>
                  <a:pt x="183038" y="838"/>
                </a:lnTo>
                <a:lnTo>
                  <a:pt x="178758" y="209"/>
                </a:lnTo>
                <a:lnTo>
                  <a:pt x="45213" y="209"/>
                </a:lnTo>
                <a:lnTo>
                  <a:pt x="6661" y="0"/>
                </a:lnTo>
                <a:close/>
              </a:path>
              <a:path w="186054" h="15239">
                <a:moveTo>
                  <a:pt x="118751" y="14"/>
                </a:moveTo>
                <a:lnTo>
                  <a:pt x="45213" y="209"/>
                </a:lnTo>
                <a:lnTo>
                  <a:pt x="178758" y="209"/>
                </a:lnTo>
                <a:lnTo>
                  <a:pt x="177902" y="83"/>
                </a:lnTo>
                <a:lnTo>
                  <a:pt x="118751" y="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5184540" y="5553637"/>
            <a:ext cx="174625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600" y="0"/>
                </a:lnTo>
              </a:path>
            </a:pathLst>
          </a:custGeom>
          <a:ln w="145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660066"/>
                </a:solidFill>
                <a:latin typeface="Arial"/>
                <a:cs typeface="Arial"/>
              </a:rPr>
              <a:t>!Si </a:t>
            </a:r>
            <a:r>
              <a:rPr lang="en-US" b="1" dirty="0" err="1">
                <a:solidFill>
                  <a:srgbClr val="660066"/>
                </a:solidFill>
                <a:latin typeface="Arial"/>
                <a:cs typeface="Arial"/>
              </a:rPr>
              <a:t>tienes</a:t>
            </a:r>
            <a:r>
              <a:rPr lang="en-US" b="1" dirty="0">
                <a:solidFill>
                  <a:srgbClr val="660066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660066"/>
                </a:solidFill>
                <a:latin typeface="Arial"/>
                <a:cs typeface="Arial"/>
              </a:rPr>
              <a:t>dudas</a:t>
            </a:r>
            <a:r>
              <a:rPr lang="en-US" b="1" dirty="0">
                <a:solidFill>
                  <a:srgbClr val="660066"/>
                </a:solidFill>
                <a:latin typeface="Arial"/>
                <a:cs typeface="Arial"/>
              </a:rPr>
              <a:t>, </a:t>
            </a:r>
            <a:r>
              <a:rPr lang="en-US" b="1" dirty="0" err="1">
                <a:solidFill>
                  <a:srgbClr val="660066"/>
                </a:solidFill>
                <a:latin typeface="Arial"/>
                <a:cs typeface="Arial"/>
              </a:rPr>
              <a:t>aquí</a:t>
            </a:r>
            <a:r>
              <a:rPr lang="en-US" b="1" dirty="0">
                <a:solidFill>
                  <a:srgbClr val="660066"/>
                </a:solidFill>
                <a:latin typeface="Arial"/>
                <a:cs typeface="Arial"/>
              </a:rPr>
              <a:t> </a:t>
            </a:r>
            <a:r>
              <a:rPr lang="en-US" b="1" dirty="0" err="1">
                <a:solidFill>
                  <a:srgbClr val="660066"/>
                </a:solidFill>
                <a:latin typeface="Arial"/>
                <a:cs typeface="Arial"/>
              </a:rPr>
              <a:t>estamos</a:t>
            </a:r>
            <a:r>
              <a:rPr lang="en-US" b="1" dirty="0">
                <a:solidFill>
                  <a:srgbClr val="660066"/>
                </a:solidFill>
                <a:latin typeface="Arial"/>
                <a:cs typeface="Arial"/>
              </a:rPr>
              <a:t>¡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403762"/>
            <a:ext cx="8229600" cy="1034638"/>
          </a:xfrm>
          <a:prstGeom prst="rect">
            <a:avLst/>
          </a:prstGeom>
        </p:spPr>
        <p:txBody>
          <a:bodyPr vert="horz" wrap="square" lIns="0" tIns="232152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2600" b="1" spc="-5" dirty="0">
                <a:latin typeface="Arial"/>
                <a:cs typeface="Arial"/>
              </a:rPr>
              <a:t>Fundamento </a:t>
            </a:r>
            <a:r>
              <a:rPr sz="2600" b="1" dirty="0">
                <a:latin typeface="Arial"/>
                <a:cs typeface="Arial"/>
              </a:rPr>
              <a:t>legal de la </a:t>
            </a:r>
            <a:r>
              <a:rPr sz="2600" b="1" spc="-5" dirty="0">
                <a:latin typeface="Arial"/>
                <a:cs typeface="Arial"/>
              </a:rPr>
              <a:t>Declaración </a:t>
            </a:r>
            <a:br>
              <a:rPr lang="es-ES_tradnl" sz="2600" b="1" spc="-5" dirty="0">
                <a:latin typeface="Arial"/>
                <a:cs typeface="Arial"/>
              </a:rPr>
            </a:br>
            <a:r>
              <a:rPr sz="2600" b="1" dirty="0">
                <a:latin typeface="Arial"/>
                <a:cs typeface="Arial"/>
              </a:rPr>
              <a:t>de</a:t>
            </a:r>
            <a:r>
              <a:rPr sz="2600" b="1" spc="-4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modificación  patrimonial </a:t>
            </a:r>
            <a:r>
              <a:rPr sz="2600" b="1" spc="-5" dirty="0">
                <a:latin typeface="Arial"/>
                <a:cs typeface="Arial"/>
              </a:rPr>
              <a:t>y </a:t>
            </a:r>
            <a:r>
              <a:rPr sz="2600" b="1" dirty="0">
                <a:latin typeface="Arial"/>
                <a:cs typeface="Arial"/>
              </a:rPr>
              <a:t>de</a:t>
            </a:r>
            <a:r>
              <a:rPr sz="2600" b="1" spc="-30" dirty="0">
                <a:latin typeface="Arial"/>
                <a:cs typeface="Arial"/>
              </a:rPr>
              <a:t> </a:t>
            </a:r>
            <a:r>
              <a:rPr sz="2600" b="1" spc="-5" dirty="0">
                <a:latin typeface="Arial"/>
                <a:cs typeface="Arial"/>
              </a:rPr>
              <a:t>intereses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4550" y="2786349"/>
            <a:ext cx="7966050" cy="36144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just">
              <a:lnSpc>
                <a:spcPct val="100000"/>
              </a:lnSpc>
              <a:tabLst>
                <a:tab pos="361315" algn="l"/>
                <a:tab pos="362585" algn="l"/>
              </a:tabLst>
            </a:pPr>
            <a:r>
              <a:rPr sz="1600" dirty="0">
                <a:latin typeface="Arial"/>
                <a:cs typeface="Arial"/>
              </a:rPr>
              <a:t>Artículo 108, Constitución </a:t>
            </a:r>
            <a:r>
              <a:rPr sz="1600" spc="-5" dirty="0">
                <a:latin typeface="Arial"/>
                <a:cs typeface="Arial"/>
              </a:rPr>
              <a:t>Política </a:t>
            </a:r>
            <a:r>
              <a:rPr sz="1600" dirty="0">
                <a:latin typeface="Arial"/>
                <a:cs typeface="Arial"/>
              </a:rPr>
              <a:t>de </a:t>
            </a:r>
            <a:r>
              <a:rPr sz="1600" spc="-5" dirty="0">
                <a:latin typeface="Arial"/>
                <a:cs typeface="Arial"/>
              </a:rPr>
              <a:t>los </a:t>
            </a:r>
            <a:r>
              <a:rPr sz="1600" dirty="0">
                <a:latin typeface="Arial"/>
                <a:cs typeface="Arial"/>
              </a:rPr>
              <a:t>Estados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Unidos</a:t>
            </a:r>
            <a:r>
              <a:rPr lang="es-ES_tradnl" sz="16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Mexicanos.</a:t>
            </a:r>
            <a:endParaRPr lang="es-MX" sz="1600" dirty="0">
              <a:latin typeface="Arial"/>
              <a:cs typeface="Arial"/>
            </a:endParaRPr>
          </a:p>
          <a:p>
            <a:pPr algn="just">
              <a:lnSpc>
                <a:spcPct val="100000"/>
              </a:lnSpc>
            </a:pPr>
            <a:endParaRPr dirty="0">
              <a:latin typeface="Arial"/>
              <a:cs typeface="Arial"/>
            </a:endParaRPr>
          </a:p>
          <a:p>
            <a:pPr marR="5080" algn="just">
              <a:lnSpc>
                <a:spcPct val="100000"/>
              </a:lnSpc>
            </a:pPr>
            <a:r>
              <a:rPr sz="1200" i="1" spc="-5" dirty="0">
                <a:latin typeface="Arial"/>
                <a:cs typeface="Arial"/>
              </a:rPr>
              <a:t>“Los servidores públicos </a:t>
            </a: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5" dirty="0">
                <a:latin typeface="Arial"/>
                <a:cs typeface="Arial"/>
              </a:rPr>
              <a:t>que </a:t>
            </a:r>
            <a:r>
              <a:rPr sz="1200" i="1" dirty="0">
                <a:latin typeface="Arial"/>
                <a:cs typeface="Arial"/>
              </a:rPr>
              <a:t>se </a:t>
            </a:r>
            <a:r>
              <a:rPr sz="1200" i="1" spc="-5" dirty="0">
                <a:latin typeface="Arial"/>
                <a:cs typeface="Arial"/>
              </a:rPr>
              <a:t>refiere el presente artículo estarán obligados  </a:t>
            </a:r>
            <a:r>
              <a:rPr sz="1200" i="1" dirty="0">
                <a:latin typeface="Arial"/>
                <a:cs typeface="Arial"/>
              </a:rPr>
              <a:t>a </a:t>
            </a:r>
            <a:r>
              <a:rPr sz="1200" i="1" spc="-15" dirty="0">
                <a:latin typeface="Arial"/>
                <a:cs typeface="Arial"/>
              </a:rPr>
              <a:t>presentar, </a:t>
            </a:r>
            <a:r>
              <a:rPr sz="1200" i="1" spc="-5" dirty="0">
                <a:latin typeface="Arial"/>
                <a:cs typeface="Arial"/>
              </a:rPr>
              <a:t>bajo protesta de decir verdad, su declaración patrimonial </a:t>
            </a:r>
            <a:r>
              <a:rPr sz="1200" i="1" dirty="0">
                <a:latin typeface="Arial"/>
                <a:cs typeface="Arial"/>
              </a:rPr>
              <a:t>y </a:t>
            </a:r>
            <a:r>
              <a:rPr sz="1200" i="1" spc="-5" dirty="0">
                <a:latin typeface="Arial"/>
                <a:cs typeface="Arial"/>
              </a:rPr>
              <a:t>de  intereses ante las autoridades competentes </a:t>
            </a:r>
            <a:r>
              <a:rPr sz="1200" i="1" dirty="0">
                <a:latin typeface="Arial"/>
                <a:cs typeface="Arial"/>
              </a:rPr>
              <a:t>y </a:t>
            </a:r>
            <a:r>
              <a:rPr sz="1200" i="1" spc="-10" dirty="0">
                <a:latin typeface="Arial"/>
                <a:cs typeface="Arial"/>
              </a:rPr>
              <a:t>en </a:t>
            </a:r>
            <a:r>
              <a:rPr sz="1200" i="1" spc="-5" dirty="0">
                <a:latin typeface="Arial"/>
                <a:cs typeface="Arial"/>
              </a:rPr>
              <a:t>los términos que determine </a:t>
            </a:r>
            <a:r>
              <a:rPr sz="1200" i="1" dirty="0">
                <a:latin typeface="Arial"/>
                <a:cs typeface="Arial"/>
              </a:rPr>
              <a:t>la  </a:t>
            </a:r>
            <a:r>
              <a:rPr sz="1200" i="1" spc="-20" dirty="0">
                <a:latin typeface="Arial"/>
                <a:cs typeface="Arial"/>
              </a:rPr>
              <a:t>ley.”</a:t>
            </a:r>
            <a:endParaRPr sz="1200" dirty="0">
              <a:latin typeface="Arial"/>
              <a:cs typeface="Arial"/>
            </a:endParaRPr>
          </a:p>
          <a:p>
            <a:pPr algn="just">
              <a:lnSpc>
                <a:spcPct val="100000"/>
              </a:lnSpc>
            </a:pPr>
            <a:endParaRPr sz="1600" dirty="0">
              <a:latin typeface="Arial"/>
              <a:cs typeface="Arial"/>
            </a:endParaRPr>
          </a:p>
          <a:p>
            <a:pPr marR="375285" algn="just">
              <a:lnSpc>
                <a:spcPct val="100000"/>
              </a:lnSpc>
              <a:tabLst>
                <a:tab pos="355600" algn="l"/>
                <a:tab pos="356235" algn="l"/>
              </a:tabLst>
            </a:pPr>
            <a:r>
              <a:rPr sz="1600" dirty="0">
                <a:latin typeface="Arial"/>
                <a:cs typeface="Arial"/>
              </a:rPr>
              <a:t>Artículos 3 fracción </a:t>
            </a:r>
            <a:r>
              <a:rPr sz="1600" spc="-50" dirty="0">
                <a:latin typeface="Arial"/>
                <a:cs typeface="Arial"/>
              </a:rPr>
              <a:t>XXV, </a:t>
            </a:r>
            <a:r>
              <a:rPr sz="1600" dirty="0">
                <a:latin typeface="Arial"/>
                <a:cs typeface="Arial"/>
              </a:rPr>
              <a:t>3</a:t>
            </a:r>
            <a:r>
              <a:rPr lang="es-MX" sz="1600" dirty="0">
                <a:latin typeface="Arial"/>
                <a:cs typeface="Arial"/>
              </a:rPr>
              <a:t>2, 33,</a:t>
            </a:r>
            <a:r>
              <a:rPr sz="1600" dirty="0">
                <a:latin typeface="Arial"/>
                <a:cs typeface="Arial"/>
              </a:rPr>
              <a:t> 34</a:t>
            </a:r>
            <a:r>
              <a:rPr lang="es-MX" sz="1600" dirty="0">
                <a:latin typeface="Arial"/>
                <a:cs typeface="Arial"/>
              </a:rPr>
              <a:t> y 46</a:t>
            </a:r>
            <a:r>
              <a:rPr sz="1600" dirty="0">
                <a:latin typeface="Arial"/>
                <a:cs typeface="Arial"/>
              </a:rPr>
              <a:t> de la Ley General</a:t>
            </a:r>
            <a:r>
              <a:rPr sz="1600" spc="-1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  </a:t>
            </a:r>
            <a:r>
              <a:rPr lang="es-MX" sz="1600" dirty="0">
                <a:latin typeface="Arial"/>
                <a:cs typeface="Arial"/>
              </a:rPr>
              <a:t>Responsabilidades Administrativas.</a:t>
            </a:r>
          </a:p>
          <a:p>
            <a:pPr marR="375285" algn="just">
              <a:lnSpc>
                <a:spcPct val="100000"/>
              </a:lnSpc>
              <a:buChar char="•"/>
              <a:tabLst>
                <a:tab pos="355600" algn="l"/>
                <a:tab pos="356235" algn="l"/>
              </a:tabLst>
            </a:pPr>
            <a:endParaRPr dirty="0">
              <a:latin typeface="Arial"/>
              <a:cs typeface="Arial"/>
            </a:endParaRPr>
          </a:p>
          <a:p>
            <a:pPr marR="88265" algn="just">
              <a:lnSpc>
                <a:spcPct val="100000"/>
              </a:lnSpc>
            </a:pPr>
            <a:r>
              <a:rPr sz="1200" i="1" spc="-30" dirty="0">
                <a:latin typeface="Arial"/>
                <a:cs typeface="Arial"/>
              </a:rPr>
              <a:t>“Todos </a:t>
            </a:r>
            <a:r>
              <a:rPr sz="1200" i="1" spc="-5" dirty="0">
                <a:latin typeface="Arial"/>
                <a:cs typeface="Arial"/>
              </a:rPr>
              <a:t>los servidores públicos que desempeñan un </a:t>
            </a:r>
            <a:r>
              <a:rPr sz="1200" i="1" spc="-10" dirty="0">
                <a:latin typeface="Arial"/>
                <a:cs typeface="Arial"/>
              </a:rPr>
              <a:t>empleo, </a:t>
            </a:r>
            <a:r>
              <a:rPr sz="1200" i="1" spc="-5" dirty="0">
                <a:latin typeface="Arial"/>
                <a:cs typeface="Arial"/>
              </a:rPr>
              <a:t>cargo </a:t>
            </a:r>
            <a:r>
              <a:rPr sz="1200" i="1" dirty="0">
                <a:latin typeface="Arial"/>
                <a:cs typeface="Arial"/>
              </a:rPr>
              <a:t>o </a:t>
            </a:r>
            <a:r>
              <a:rPr sz="1200" i="1" spc="-5" dirty="0">
                <a:latin typeface="Arial"/>
                <a:cs typeface="Arial"/>
              </a:rPr>
              <a:t>comisión  </a:t>
            </a:r>
            <a:r>
              <a:rPr sz="1200" i="1" dirty="0">
                <a:latin typeface="Arial"/>
                <a:cs typeface="Arial"/>
              </a:rPr>
              <a:t>en </a:t>
            </a:r>
            <a:r>
              <a:rPr sz="1200" i="1" spc="-5" dirty="0">
                <a:latin typeface="Arial"/>
                <a:cs typeface="Arial"/>
              </a:rPr>
              <a:t>los entes públicos, </a:t>
            </a:r>
            <a:r>
              <a:rPr sz="1200" i="1" dirty="0">
                <a:latin typeface="Arial"/>
                <a:cs typeface="Arial"/>
              </a:rPr>
              <a:t>en </a:t>
            </a:r>
            <a:r>
              <a:rPr sz="1200" i="1" spc="-5" dirty="0">
                <a:latin typeface="Arial"/>
                <a:cs typeface="Arial"/>
              </a:rPr>
              <a:t>el ámbito federal </a:t>
            </a:r>
            <a:r>
              <a:rPr sz="1200" i="1" dirty="0">
                <a:latin typeface="Arial"/>
                <a:cs typeface="Arial"/>
              </a:rPr>
              <a:t>y </a:t>
            </a:r>
            <a:r>
              <a:rPr sz="1200" i="1" spc="-5" dirty="0">
                <a:latin typeface="Arial"/>
                <a:cs typeface="Arial"/>
              </a:rPr>
              <a:t>local estamos obligados </a:t>
            </a:r>
            <a:r>
              <a:rPr sz="1200" i="1" dirty="0">
                <a:latin typeface="Arial"/>
                <a:cs typeface="Arial"/>
              </a:rPr>
              <a:t>a  </a:t>
            </a:r>
            <a:r>
              <a:rPr sz="1200" i="1" spc="-5" dirty="0">
                <a:latin typeface="Arial"/>
                <a:cs typeface="Arial"/>
              </a:rPr>
              <a:t>presentar las declaraciones patrimoniales (inicio, modificación </a:t>
            </a:r>
            <a:r>
              <a:rPr sz="1200" i="1" dirty="0">
                <a:latin typeface="Arial"/>
                <a:cs typeface="Arial"/>
              </a:rPr>
              <a:t>y </a:t>
            </a:r>
            <a:r>
              <a:rPr sz="1200" i="1" spc="-5" dirty="0">
                <a:latin typeface="Arial"/>
                <a:cs typeface="Arial"/>
              </a:rPr>
              <a:t>conclusión),  así como </a:t>
            </a:r>
            <a:r>
              <a:rPr sz="1200" i="1" dirty="0">
                <a:latin typeface="Arial"/>
                <a:cs typeface="Arial"/>
              </a:rPr>
              <a:t>la </a:t>
            </a:r>
            <a:r>
              <a:rPr sz="1200" i="1" spc="-5" dirty="0">
                <a:latin typeface="Arial"/>
                <a:cs typeface="Arial"/>
              </a:rPr>
              <a:t>Declaración </a:t>
            </a:r>
            <a:r>
              <a:rPr sz="1200" i="1" spc="-10" dirty="0">
                <a:latin typeface="Arial"/>
                <a:cs typeface="Arial"/>
              </a:rPr>
              <a:t>de </a:t>
            </a:r>
            <a:r>
              <a:rPr sz="1200" i="1" spc="-5" dirty="0">
                <a:latin typeface="Arial"/>
                <a:cs typeface="Arial"/>
              </a:rPr>
              <a:t>intereses. </a:t>
            </a:r>
            <a:r>
              <a:rPr lang="es-MX" sz="1200" i="1" spc="-5" dirty="0">
                <a:latin typeface="Arial"/>
                <a:cs typeface="Arial"/>
              </a:rPr>
              <a:t>Asimismo, deberán presentar su declaración fiscal anual, en los términos que disponga la legislación de la materia. </a:t>
            </a:r>
            <a:r>
              <a:rPr sz="1200" i="1" spc="-5" dirty="0">
                <a:latin typeface="Arial"/>
                <a:cs typeface="Arial"/>
              </a:rPr>
              <a:t>La declaración patrimonial </a:t>
            </a:r>
            <a:r>
              <a:rPr sz="1200" i="1" dirty="0">
                <a:latin typeface="Arial"/>
                <a:cs typeface="Arial"/>
              </a:rPr>
              <a:t>y </a:t>
            </a:r>
            <a:r>
              <a:rPr sz="1200" i="1" spc="-5" dirty="0">
                <a:latin typeface="Arial"/>
                <a:cs typeface="Arial"/>
              </a:rPr>
              <a:t>de intereses  debe realizarse </a:t>
            </a:r>
            <a:r>
              <a:rPr sz="1200" i="1" dirty="0">
                <a:latin typeface="Arial"/>
                <a:cs typeface="Arial"/>
              </a:rPr>
              <a:t>a </a:t>
            </a:r>
            <a:r>
              <a:rPr lang="es-MX" sz="1200" i="1" dirty="0">
                <a:latin typeface="Arial"/>
                <a:cs typeface="Arial"/>
              </a:rPr>
              <a:t>través</a:t>
            </a:r>
            <a:r>
              <a:rPr sz="1200" i="1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de</a:t>
            </a:r>
            <a:r>
              <a:rPr lang="es-MX" sz="1200" i="1" spc="-5" dirty="0">
                <a:latin typeface="Arial"/>
                <a:cs typeface="Arial"/>
              </a:rPr>
              <a:t> medios electrónicos</a:t>
            </a:r>
            <a:r>
              <a:rPr sz="1200" i="1" spc="-5" dirty="0">
                <a:latin typeface="Arial"/>
                <a:cs typeface="Arial"/>
              </a:rPr>
              <a:t>.</a:t>
            </a:r>
            <a:r>
              <a:rPr lang="es-MX" sz="1200" i="1" spc="-5" dirty="0">
                <a:latin typeface="Arial"/>
                <a:cs typeface="Arial"/>
              </a:rPr>
              <a:t> Las Secretarías y los </a:t>
            </a:r>
            <a:br>
              <a:rPr lang="es-MX" sz="1200" i="1" spc="-5" dirty="0">
                <a:latin typeface="Arial"/>
                <a:cs typeface="Arial"/>
              </a:rPr>
            </a:br>
            <a:r>
              <a:rPr lang="es-MX" sz="1200" i="1" spc="-5" dirty="0">
                <a:latin typeface="Arial"/>
                <a:cs typeface="Arial"/>
              </a:rPr>
              <a:t>Órganos Internos de Control se encargarán de que las declaraciones sean integradas al sistema de evolución patrimonial, de declaración de intereses y constancia de presentación de declaración fiscal.</a:t>
            </a:r>
            <a:r>
              <a:rPr sz="1200" i="1" spc="-5" dirty="0">
                <a:latin typeface="Arial"/>
                <a:cs typeface="Arial"/>
              </a:rPr>
              <a:t>”</a:t>
            </a:r>
            <a:endParaRPr lang="es-MX" sz="1200" i="1" spc="-5" dirty="0">
              <a:latin typeface="Arial"/>
              <a:cs typeface="Arial"/>
            </a:endParaRPr>
          </a:p>
          <a:p>
            <a:pPr marL="285750" marR="88265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6588" y="1560825"/>
            <a:ext cx="480758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Sistema </a:t>
            </a:r>
            <a:r>
              <a:rPr sz="3600" dirty="0">
                <a:latin typeface="Arial"/>
                <a:cs typeface="Arial"/>
              </a:rPr>
              <a:t>Nacional</a:t>
            </a:r>
            <a:r>
              <a:rPr sz="3600" spc="-15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Anticorrupción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8375" y="2858059"/>
            <a:ext cx="4853940" cy="1489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Mediante el Acuerdo publicado por el Comité  Coordinador del Sistema Nacional Anticorrupción  (CCSNA) en el DOF el 23 de septiembre de 2019, </a:t>
            </a:r>
            <a:r>
              <a:rPr sz="1600" dirty="0">
                <a:latin typeface="Arial"/>
                <a:cs typeface="Arial"/>
              </a:rPr>
              <a:t>se  </a:t>
            </a:r>
            <a:r>
              <a:rPr sz="1600" spc="-5" dirty="0">
                <a:latin typeface="Arial"/>
                <a:cs typeface="Arial"/>
              </a:rPr>
              <a:t>expidió </a:t>
            </a:r>
            <a:r>
              <a:rPr sz="1600" spc="-10" dirty="0">
                <a:latin typeface="Arial"/>
                <a:cs typeface="Arial"/>
              </a:rPr>
              <a:t>el </a:t>
            </a:r>
            <a:r>
              <a:rPr sz="1600" spc="-5" dirty="0">
                <a:latin typeface="Arial"/>
                <a:cs typeface="Arial"/>
              </a:rPr>
              <a:t>formato de declaraciones de situación  patrimonial y de intereses, así </a:t>
            </a:r>
            <a:r>
              <a:rPr sz="1600" dirty="0">
                <a:latin typeface="Arial"/>
                <a:cs typeface="Arial"/>
              </a:rPr>
              <a:t>como </a:t>
            </a:r>
            <a:r>
              <a:rPr sz="1600" spc="-5" dirty="0">
                <a:latin typeface="Arial"/>
                <a:cs typeface="Arial"/>
              </a:rPr>
              <a:t>las Normas e  instructivo para </a:t>
            </a:r>
            <a:r>
              <a:rPr sz="1600" dirty="0">
                <a:latin typeface="Arial"/>
                <a:cs typeface="Arial"/>
              </a:rPr>
              <a:t>su </a:t>
            </a:r>
            <a:r>
              <a:rPr sz="1600" spc="-5" dirty="0">
                <a:latin typeface="Arial"/>
                <a:cs typeface="Arial"/>
              </a:rPr>
              <a:t>llenado y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presentación.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89757" y="3709472"/>
            <a:ext cx="3264684" cy="2328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77520" y="4531360"/>
            <a:ext cx="485648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Con fecha 24 de diciembre </a:t>
            </a:r>
            <a:r>
              <a:rPr sz="1600" dirty="0">
                <a:latin typeface="Arial"/>
                <a:cs typeface="Arial"/>
              </a:rPr>
              <a:t>de </a:t>
            </a:r>
            <a:r>
              <a:rPr sz="1600" spc="-5" dirty="0">
                <a:latin typeface="Arial"/>
                <a:cs typeface="Arial"/>
              </a:rPr>
              <a:t>2019, el CCSNA  publicó en el </a:t>
            </a:r>
            <a:r>
              <a:rPr sz="1600" spc="-10" dirty="0">
                <a:latin typeface="Arial"/>
                <a:cs typeface="Arial"/>
              </a:rPr>
              <a:t>DOF </a:t>
            </a:r>
            <a:r>
              <a:rPr sz="1600" dirty="0">
                <a:latin typeface="Arial"/>
                <a:cs typeface="Arial"/>
              </a:rPr>
              <a:t>la </a:t>
            </a:r>
            <a:r>
              <a:rPr sz="1600" spc="-5" dirty="0">
                <a:latin typeface="Arial"/>
                <a:cs typeface="Arial"/>
              </a:rPr>
              <a:t>declaratoria de operatividad de  los formatos de declaración de situación patrimonial  y de intereses con el </a:t>
            </a:r>
            <a:r>
              <a:rPr sz="1600" spc="-10" dirty="0">
                <a:latin typeface="Arial"/>
                <a:cs typeface="Arial"/>
              </a:rPr>
              <a:t>Sistema </a:t>
            </a:r>
            <a:r>
              <a:rPr sz="1600" spc="-5" dirty="0">
                <a:latin typeface="Arial"/>
                <a:cs typeface="Arial"/>
              </a:rPr>
              <a:t>de Evolución  Patrimonial y </a:t>
            </a:r>
            <a:r>
              <a:rPr sz="1600" dirty="0">
                <a:latin typeface="Arial"/>
                <a:cs typeface="Arial"/>
              </a:rPr>
              <a:t>de </a:t>
            </a:r>
            <a:r>
              <a:rPr sz="1600" spc="-5" dirty="0">
                <a:latin typeface="Arial"/>
                <a:cs typeface="Arial"/>
              </a:rPr>
              <a:t>Declaración de Intereses de </a:t>
            </a:r>
            <a:r>
              <a:rPr sz="1600" dirty="0">
                <a:latin typeface="Arial"/>
                <a:cs typeface="Arial"/>
              </a:rPr>
              <a:t>la  </a:t>
            </a:r>
            <a:r>
              <a:rPr sz="1600" spc="-5" dirty="0">
                <a:latin typeface="Arial"/>
                <a:cs typeface="Arial"/>
              </a:rPr>
              <a:t>Plataforma Digital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Nacional.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38800" y="1676399"/>
            <a:ext cx="3111907" cy="1981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600" y="1157645"/>
            <a:ext cx="51054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3200" b="1" spc="-15" dirty="0">
                <a:latin typeface="Arial"/>
                <a:cs typeface="Arial"/>
              </a:rPr>
              <a:t>Tipos </a:t>
            </a:r>
            <a:r>
              <a:rPr sz="3200" b="1" dirty="0">
                <a:latin typeface="Arial"/>
                <a:cs typeface="Arial"/>
              </a:rPr>
              <a:t>de </a:t>
            </a:r>
            <a:r>
              <a:rPr sz="3200" b="1" spc="-5" dirty="0">
                <a:latin typeface="Arial"/>
                <a:cs typeface="Arial"/>
              </a:rPr>
              <a:t>Declaraciones y </a:t>
            </a:r>
            <a:br>
              <a:rPr lang="es-ES_tradnl" sz="3200" b="1" spc="-5" dirty="0">
                <a:latin typeface="Arial"/>
                <a:cs typeface="Arial"/>
              </a:rPr>
            </a:br>
            <a:r>
              <a:rPr sz="3200" b="1" dirty="0">
                <a:latin typeface="Arial"/>
                <a:cs typeface="Arial"/>
              </a:rPr>
              <a:t>plazos </a:t>
            </a:r>
            <a:r>
              <a:rPr sz="3200" b="1" spc="-5" dirty="0">
                <a:latin typeface="Arial"/>
                <a:cs typeface="Arial"/>
              </a:rPr>
              <a:t>para</a:t>
            </a:r>
            <a:r>
              <a:rPr sz="3200" b="1" spc="55" dirty="0">
                <a:latin typeface="Arial"/>
                <a:cs typeface="Arial"/>
              </a:rPr>
              <a:t> </a:t>
            </a:r>
            <a:r>
              <a:rPr sz="3200" b="1" spc="-5" dirty="0">
                <a:latin typeface="Arial"/>
                <a:cs typeface="Arial"/>
              </a:rPr>
              <a:t>presentarlas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0846" y="4772102"/>
            <a:ext cx="243649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299720" algn="l"/>
              </a:tabLst>
            </a:pPr>
            <a:r>
              <a:rPr sz="1400" spc="-5" dirty="0">
                <a:latin typeface="Arial"/>
                <a:cs typeface="Arial"/>
              </a:rPr>
              <a:t>Dentro </a:t>
            </a:r>
            <a:r>
              <a:rPr sz="1400" dirty="0">
                <a:latin typeface="Arial"/>
                <a:cs typeface="Arial"/>
              </a:rPr>
              <a:t>de </a:t>
            </a:r>
            <a:r>
              <a:rPr sz="1400" spc="-5" dirty="0">
                <a:latin typeface="Arial"/>
                <a:cs typeface="Arial"/>
              </a:rPr>
              <a:t>los sesenta </a:t>
            </a:r>
            <a:r>
              <a:rPr sz="1400" spc="-10" dirty="0">
                <a:latin typeface="Arial"/>
                <a:cs typeface="Arial"/>
              </a:rPr>
              <a:t>días  </a:t>
            </a:r>
            <a:r>
              <a:rPr sz="1400" spc="-5" dirty="0">
                <a:latin typeface="Arial"/>
                <a:cs typeface="Arial"/>
              </a:rPr>
              <a:t>naturales siguientes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15" dirty="0">
                <a:latin typeface="Arial"/>
                <a:cs typeface="Arial"/>
              </a:rPr>
              <a:t>la  </a:t>
            </a:r>
            <a:r>
              <a:rPr sz="1400" spc="-5" dirty="0">
                <a:latin typeface="Arial"/>
                <a:cs typeface="Arial"/>
              </a:rPr>
              <a:t>toma de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posesión.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0846" y="5412740"/>
            <a:ext cx="2437765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spcBef>
                <a:spcPts val="100"/>
              </a:spcBef>
              <a:buFont typeface="Arial"/>
              <a:buChar char="•"/>
              <a:tabLst>
                <a:tab pos="349250" algn="l"/>
                <a:tab pos="349885" algn="l"/>
                <a:tab pos="1208405" algn="l"/>
                <a:tab pos="1420495" algn="l"/>
                <a:tab pos="1821180" algn="l"/>
                <a:tab pos="2226945" algn="l"/>
              </a:tabLst>
            </a:pPr>
            <a:r>
              <a:rPr sz="1400" spc="-1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ei</a:t>
            </a:r>
            <a:r>
              <a:rPr sz="1400" spc="-15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gr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o		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l	</a:t>
            </a:r>
            <a:r>
              <a:rPr sz="1400" spc="5" dirty="0">
                <a:latin typeface="Arial"/>
                <a:cs typeface="Arial"/>
              </a:rPr>
              <a:t>s</a:t>
            </a:r>
            <a:r>
              <a:rPr sz="1400" spc="-10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io  públ</a:t>
            </a:r>
            <a:r>
              <a:rPr sz="1400" spc="-1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co	d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sp</a:t>
            </a:r>
            <a:r>
              <a:rPr sz="1400" spc="-15" dirty="0">
                <a:latin typeface="Arial"/>
                <a:cs typeface="Arial"/>
              </a:rPr>
              <a:t>ué</a:t>
            </a:r>
            <a:r>
              <a:rPr sz="1400" dirty="0">
                <a:latin typeface="Arial"/>
                <a:cs typeface="Arial"/>
              </a:rPr>
              <a:t>s	</a:t>
            </a:r>
            <a:r>
              <a:rPr sz="1400" spc="-15" dirty="0">
                <a:latin typeface="Arial"/>
                <a:cs typeface="Arial"/>
              </a:rPr>
              <a:t>de</a:t>
            </a:r>
            <a:r>
              <a:rPr lang="es-ES_tradnl" sz="1400" spc="-15" dirty="0">
                <a:latin typeface="Arial"/>
                <a:cs typeface="Arial"/>
              </a:rPr>
              <a:t> </a:t>
            </a:r>
            <a:r>
              <a:rPr lang="es-ES_tradnl" sz="1400" spc="-5" dirty="0">
                <a:latin typeface="Arial"/>
                <a:cs typeface="Arial"/>
              </a:rPr>
              <a:t>sesenta </a:t>
            </a:r>
            <a:r>
              <a:rPr lang="es-ES_tradnl" sz="1400" spc="-10" dirty="0">
                <a:latin typeface="Arial"/>
                <a:cs typeface="Arial"/>
              </a:rPr>
              <a:t>días </a:t>
            </a:r>
            <a:r>
              <a:rPr lang="es-ES_tradnl" sz="1400" spc="-5" dirty="0">
                <a:latin typeface="Arial"/>
                <a:cs typeface="Arial"/>
              </a:rPr>
              <a:t>naturales </a:t>
            </a:r>
            <a:r>
              <a:rPr lang="es-ES_tradnl" sz="1400" spc="-15" dirty="0">
                <a:latin typeface="Arial"/>
                <a:cs typeface="Arial"/>
              </a:rPr>
              <a:t>de  </a:t>
            </a:r>
            <a:r>
              <a:rPr lang="es-ES_tradnl" sz="1400" dirty="0">
                <a:latin typeface="Arial"/>
                <a:cs typeface="Arial"/>
              </a:rPr>
              <a:t>la </a:t>
            </a:r>
            <a:r>
              <a:rPr lang="es-ES_tradnl" sz="1400" spc="-5" dirty="0">
                <a:latin typeface="Arial"/>
                <a:cs typeface="Arial"/>
              </a:rPr>
              <a:t>conclusión de su último  </a:t>
            </a:r>
            <a:r>
              <a:rPr lang="es-ES_tradnl" sz="1400" dirty="0">
                <a:latin typeface="Arial"/>
                <a:cs typeface="Arial"/>
              </a:rPr>
              <a:t>encargo.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72057" y="3101467"/>
            <a:ext cx="6889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2000" b="1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cio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30906" y="5057012"/>
            <a:ext cx="2266950" cy="121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latin typeface="Arial"/>
                <a:cs typeface="Arial"/>
              </a:rPr>
              <a:t>Durante</a:t>
            </a:r>
            <a:r>
              <a:rPr sz="2600" spc="-50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el</a:t>
            </a:r>
            <a:r>
              <a:rPr sz="2600" spc="-35" dirty="0">
                <a:latin typeface="Arial"/>
                <a:cs typeface="Arial"/>
              </a:rPr>
              <a:t> </a:t>
            </a:r>
            <a:r>
              <a:rPr sz="2600" dirty="0">
                <a:latin typeface="Arial"/>
                <a:cs typeface="Arial"/>
              </a:rPr>
              <a:t>mes  de </a:t>
            </a:r>
            <a:r>
              <a:rPr sz="2600" b="1" spc="-5" dirty="0">
                <a:latin typeface="Arial"/>
                <a:cs typeface="Arial"/>
              </a:rPr>
              <a:t>mayo </a:t>
            </a:r>
            <a:r>
              <a:rPr sz="2600" dirty="0">
                <a:latin typeface="Arial"/>
                <a:cs typeface="Arial"/>
              </a:rPr>
              <a:t>de  </a:t>
            </a:r>
            <a:r>
              <a:rPr sz="2600" b="1" dirty="0">
                <a:latin typeface="Arial"/>
                <a:cs typeface="Arial"/>
              </a:rPr>
              <a:t>cada</a:t>
            </a:r>
            <a:r>
              <a:rPr sz="2600" b="1" spc="-25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año.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18E6BEA-8458-49F4-9953-3332E1014B71}"/>
              </a:ext>
            </a:extLst>
          </p:cNvPr>
          <p:cNvSpPr/>
          <p:nvPr/>
        </p:nvSpPr>
        <p:spPr>
          <a:xfrm>
            <a:off x="1295400" y="3275010"/>
            <a:ext cx="914400" cy="895315"/>
          </a:xfrm>
          <a:prstGeom prst="ellipse">
            <a:avLst/>
          </a:prstGeom>
          <a:solidFill>
            <a:srgbClr val="00823B"/>
          </a:solidFill>
          <a:ln>
            <a:solidFill>
              <a:srgbClr val="2CBE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Inicio</a:t>
            </a:r>
            <a:endParaRPr lang="es-MX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73470" y="4724400"/>
            <a:ext cx="243713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100"/>
              </a:spcBef>
              <a:buChar char="•"/>
              <a:tabLst>
                <a:tab pos="299720" algn="l"/>
              </a:tabLst>
            </a:pPr>
            <a:r>
              <a:rPr sz="1400" spc="-5" dirty="0">
                <a:latin typeface="Arial"/>
                <a:cs typeface="Arial"/>
              </a:rPr>
              <a:t>Dentro de los </a:t>
            </a:r>
            <a:r>
              <a:rPr sz="1400" b="1" spc="-5" dirty="0">
                <a:latin typeface="Arial"/>
                <a:cs typeface="Arial"/>
              </a:rPr>
              <a:t>sesenta  días </a:t>
            </a:r>
            <a:r>
              <a:rPr sz="1400" b="1" spc="-10" dirty="0">
                <a:latin typeface="Arial"/>
                <a:cs typeface="Arial"/>
              </a:rPr>
              <a:t>naturales </a:t>
            </a:r>
            <a:r>
              <a:rPr sz="1400" spc="-5" dirty="0">
                <a:latin typeface="Arial"/>
                <a:cs typeface="Arial"/>
              </a:rPr>
              <a:t>siguientes  </a:t>
            </a:r>
            <a:r>
              <a:rPr sz="1400" dirty="0">
                <a:latin typeface="Arial"/>
                <a:cs typeface="Arial"/>
              </a:rPr>
              <a:t>a la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conclusión.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5BF4B324-588F-4D50-972B-A6680D80DA43}"/>
              </a:ext>
            </a:extLst>
          </p:cNvPr>
          <p:cNvSpPr/>
          <p:nvPr/>
        </p:nvSpPr>
        <p:spPr>
          <a:xfrm>
            <a:off x="3354706" y="2590800"/>
            <a:ext cx="2207894" cy="2209800"/>
          </a:xfrm>
          <a:prstGeom prst="ellipse">
            <a:avLst/>
          </a:prstGeom>
          <a:solidFill>
            <a:srgbClr val="00823B"/>
          </a:solidFill>
          <a:ln>
            <a:solidFill>
              <a:srgbClr val="2CBE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Modificación</a:t>
            </a:r>
            <a:endParaRPr lang="es-MX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947CBC9-118F-42A2-ABE9-656D1355EFAD}"/>
              </a:ext>
            </a:extLst>
          </p:cNvPr>
          <p:cNvSpPr/>
          <p:nvPr/>
        </p:nvSpPr>
        <p:spPr>
          <a:xfrm>
            <a:off x="6753859" y="2895600"/>
            <a:ext cx="1475741" cy="1371600"/>
          </a:xfrm>
          <a:prstGeom prst="ellipse">
            <a:avLst/>
          </a:prstGeom>
          <a:solidFill>
            <a:srgbClr val="00823B"/>
          </a:solidFill>
          <a:ln>
            <a:solidFill>
              <a:srgbClr val="2CBE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Conclusión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4055" y="3505200"/>
            <a:ext cx="7764145" cy="1062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latin typeface="Arial"/>
                <a:cs typeface="Arial"/>
              </a:rPr>
              <a:t>De conformidad con el artículo 33 de la </a:t>
            </a:r>
            <a:r>
              <a:rPr sz="1700" spc="5" dirty="0">
                <a:latin typeface="Arial"/>
                <a:cs typeface="Arial"/>
              </a:rPr>
              <a:t>Ley </a:t>
            </a:r>
            <a:r>
              <a:rPr sz="1700" dirty="0">
                <a:latin typeface="Arial"/>
                <a:cs typeface="Arial"/>
              </a:rPr>
              <a:t>General de Responsabilidades  </a:t>
            </a:r>
            <a:r>
              <a:rPr sz="1700" spc="-5" dirty="0">
                <a:latin typeface="Arial"/>
                <a:cs typeface="Arial"/>
              </a:rPr>
              <a:t>Administrativas, </a:t>
            </a:r>
            <a:r>
              <a:rPr sz="1700" dirty="0">
                <a:latin typeface="Arial"/>
                <a:cs typeface="Arial"/>
              </a:rPr>
              <a:t>si no cumples </a:t>
            </a:r>
            <a:r>
              <a:rPr sz="1700" spc="-5" dirty="0">
                <a:latin typeface="Arial"/>
                <a:cs typeface="Arial"/>
              </a:rPr>
              <a:t>tu </a:t>
            </a:r>
            <a:r>
              <a:rPr sz="1700" dirty="0">
                <a:latin typeface="Arial"/>
                <a:cs typeface="Arial"/>
              </a:rPr>
              <a:t>obligación de presentar </a:t>
            </a:r>
            <a:r>
              <a:rPr sz="1700" spc="5" dirty="0">
                <a:latin typeface="Arial"/>
                <a:cs typeface="Arial"/>
              </a:rPr>
              <a:t>la </a:t>
            </a:r>
            <a:r>
              <a:rPr sz="1700" dirty="0">
                <a:latin typeface="Arial"/>
                <a:cs typeface="Arial"/>
              </a:rPr>
              <a:t>declaración</a:t>
            </a:r>
            <a:r>
              <a:rPr sz="1700" spc="37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de  modificación patrimonial y de Intereses, el </a:t>
            </a:r>
            <a:r>
              <a:rPr sz="1700" spc="-5" dirty="0">
                <a:latin typeface="Arial"/>
                <a:cs typeface="Arial"/>
              </a:rPr>
              <a:t>OIC </a:t>
            </a:r>
            <a:r>
              <a:rPr sz="1700" dirty="0">
                <a:latin typeface="Arial"/>
                <a:cs typeface="Arial"/>
              </a:rPr>
              <a:t>puede dejar sin efectos </a:t>
            </a:r>
            <a:r>
              <a:rPr sz="1700" spc="-10" dirty="0">
                <a:latin typeface="Arial"/>
                <a:cs typeface="Arial"/>
              </a:rPr>
              <a:t>tu  </a:t>
            </a:r>
            <a:r>
              <a:rPr sz="1700" spc="-5" dirty="0">
                <a:latin typeface="Arial"/>
                <a:cs typeface="Arial"/>
              </a:rPr>
              <a:t>nombramiento </a:t>
            </a:r>
            <a:r>
              <a:rPr sz="1700" spc="-70" dirty="0">
                <a:latin typeface="Arial"/>
                <a:cs typeface="Arial"/>
              </a:rPr>
              <a:t>y, </a:t>
            </a:r>
            <a:r>
              <a:rPr sz="1700" dirty="0">
                <a:latin typeface="Arial"/>
                <a:cs typeface="Arial"/>
              </a:rPr>
              <a:t>en </a:t>
            </a:r>
            <a:r>
              <a:rPr sz="1700" spc="-5" dirty="0">
                <a:latin typeface="Arial"/>
                <a:cs typeface="Arial"/>
              </a:rPr>
              <a:t>consecuencia, puedes ser </a:t>
            </a:r>
            <a:r>
              <a:rPr sz="1700" dirty="0">
                <a:latin typeface="Arial"/>
                <a:cs typeface="Arial"/>
              </a:rPr>
              <a:t>separado </a:t>
            </a:r>
            <a:r>
              <a:rPr sz="1700" spc="-5" dirty="0">
                <a:latin typeface="Arial"/>
                <a:cs typeface="Arial"/>
              </a:rPr>
              <a:t>del</a:t>
            </a:r>
            <a:r>
              <a:rPr sz="1700" spc="15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cargo.</a:t>
            </a:r>
          </a:p>
        </p:txBody>
      </p:sp>
      <p:sp>
        <p:nvSpPr>
          <p:cNvPr id="23" name="object 3"/>
          <p:cNvSpPr txBox="1">
            <a:spLocks/>
          </p:cNvSpPr>
          <p:nvPr/>
        </p:nvSpPr>
        <p:spPr>
          <a:xfrm>
            <a:off x="990600" y="2042756"/>
            <a:ext cx="7239000" cy="87459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s-ES_tradnl" sz="2800" b="1" spc="-15" dirty="0">
                <a:latin typeface="Arial"/>
                <a:cs typeface="Arial"/>
              </a:rPr>
              <a:t>Consecuencias de no presentar la declaración patrimonial y de intereses</a:t>
            </a:r>
            <a:endParaRPr lang="es-ES_tradnl" sz="2800" b="1" spc="-5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2286" y="4724399"/>
            <a:ext cx="9141714" cy="217861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91388" y="1143000"/>
            <a:ext cx="449021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Recomendaciones</a:t>
            </a:r>
          </a:p>
        </p:txBody>
      </p:sp>
      <p:sp>
        <p:nvSpPr>
          <p:cNvPr id="6" name="object 6"/>
          <p:cNvSpPr/>
          <p:nvPr/>
        </p:nvSpPr>
        <p:spPr>
          <a:xfrm>
            <a:off x="6972140" y="2496371"/>
            <a:ext cx="584835" cy="585470"/>
          </a:xfrm>
          <a:custGeom>
            <a:avLst/>
            <a:gdLst/>
            <a:ahLst/>
            <a:cxnLst/>
            <a:rect l="l" t="t" r="r" b="b"/>
            <a:pathLst>
              <a:path w="584834" h="585469">
                <a:moveTo>
                  <a:pt x="289397" y="0"/>
                </a:moveTo>
                <a:lnTo>
                  <a:pt x="244235" y="3918"/>
                </a:lnTo>
                <a:lnTo>
                  <a:pt x="199606" y="14989"/>
                </a:lnTo>
                <a:lnTo>
                  <a:pt x="156252" y="33320"/>
                </a:lnTo>
                <a:lnTo>
                  <a:pt x="115260" y="59087"/>
                </a:lnTo>
                <a:lnTo>
                  <a:pt x="79842" y="90659"/>
                </a:lnTo>
                <a:lnTo>
                  <a:pt x="50388" y="127198"/>
                </a:lnTo>
                <a:lnTo>
                  <a:pt x="27288" y="167869"/>
                </a:lnTo>
                <a:lnTo>
                  <a:pt x="10930" y="211835"/>
                </a:lnTo>
                <a:lnTo>
                  <a:pt x="1704" y="258261"/>
                </a:lnTo>
                <a:lnTo>
                  <a:pt x="0" y="306310"/>
                </a:lnTo>
                <a:lnTo>
                  <a:pt x="6206" y="355147"/>
                </a:lnTo>
                <a:lnTo>
                  <a:pt x="19871" y="400716"/>
                </a:lnTo>
                <a:lnTo>
                  <a:pt x="40645" y="442778"/>
                </a:lnTo>
                <a:lnTo>
                  <a:pt x="67773" y="480681"/>
                </a:lnTo>
                <a:lnTo>
                  <a:pt x="100498" y="513772"/>
                </a:lnTo>
                <a:lnTo>
                  <a:pt x="138063" y="541398"/>
                </a:lnTo>
                <a:lnTo>
                  <a:pt x="179712" y="562906"/>
                </a:lnTo>
                <a:lnTo>
                  <a:pt x="224687" y="577643"/>
                </a:lnTo>
                <a:lnTo>
                  <a:pt x="272234" y="584957"/>
                </a:lnTo>
                <a:lnTo>
                  <a:pt x="317536" y="584584"/>
                </a:lnTo>
                <a:lnTo>
                  <a:pt x="361085" y="577452"/>
                </a:lnTo>
                <a:lnTo>
                  <a:pt x="402338" y="564071"/>
                </a:lnTo>
                <a:lnTo>
                  <a:pt x="438240" y="546201"/>
                </a:lnTo>
                <a:lnTo>
                  <a:pt x="281659" y="546201"/>
                </a:lnTo>
                <a:lnTo>
                  <a:pt x="234275" y="539625"/>
                </a:lnTo>
                <a:lnTo>
                  <a:pt x="187743" y="523465"/>
                </a:lnTo>
                <a:lnTo>
                  <a:pt x="145902" y="499285"/>
                </a:lnTo>
                <a:lnTo>
                  <a:pt x="109644" y="468189"/>
                </a:lnTo>
                <a:lnTo>
                  <a:pt x="79860" y="431280"/>
                </a:lnTo>
                <a:lnTo>
                  <a:pt x="57442" y="389661"/>
                </a:lnTo>
                <a:lnTo>
                  <a:pt x="43284" y="344434"/>
                </a:lnTo>
                <a:lnTo>
                  <a:pt x="38276" y="296704"/>
                </a:lnTo>
                <a:lnTo>
                  <a:pt x="42356" y="249021"/>
                </a:lnTo>
                <a:lnTo>
                  <a:pt x="54340" y="204616"/>
                </a:lnTo>
                <a:lnTo>
                  <a:pt x="73463" y="164129"/>
                </a:lnTo>
                <a:lnTo>
                  <a:pt x="98961" y="128202"/>
                </a:lnTo>
                <a:lnTo>
                  <a:pt x="130069" y="97473"/>
                </a:lnTo>
                <a:lnTo>
                  <a:pt x="166071" y="72562"/>
                </a:lnTo>
                <a:lnTo>
                  <a:pt x="206056" y="54175"/>
                </a:lnTo>
                <a:lnTo>
                  <a:pt x="249406" y="42887"/>
                </a:lnTo>
                <a:lnTo>
                  <a:pt x="295308" y="39359"/>
                </a:lnTo>
                <a:lnTo>
                  <a:pt x="436309" y="39359"/>
                </a:lnTo>
                <a:lnTo>
                  <a:pt x="420632" y="30072"/>
                </a:lnTo>
                <a:lnTo>
                  <a:pt x="378339" y="13185"/>
                </a:lnTo>
                <a:lnTo>
                  <a:pt x="334346" y="3125"/>
                </a:lnTo>
                <a:lnTo>
                  <a:pt x="289397" y="0"/>
                </a:lnTo>
                <a:close/>
              </a:path>
              <a:path w="584834" h="585469">
                <a:moveTo>
                  <a:pt x="565807" y="266693"/>
                </a:moveTo>
                <a:lnTo>
                  <a:pt x="544048" y="323978"/>
                </a:lnTo>
                <a:lnTo>
                  <a:pt x="538122" y="354679"/>
                </a:lnTo>
                <a:lnTo>
                  <a:pt x="515332" y="413286"/>
                </a:lnTo>
                <a:lnTo>
                  <a:pt x="489037" y="452966"/>
                </a:lnTo>
                <a:lnTo>
                  <a:pt x="455916" y="486433"/>
                </a:lnTo>
                <a:lnTo>
                  <a:pt x="417293" y="513089"/>
                </a:lnTo>
                <a:lnTo>
                  <a:pt x="374493" y="532334"/>
                </a:lnTo>
                <a:lnTo>
                  <a:pt x="328840" y="543571"/>
                </a:lnTo>
                <a:lnTo>
                  <a:pt x="281659" y="546201"/>
                </a:lnTo>
                <a:lnTo>
                  <a:pt x="438240" y="546201"/>
                </a:lnTo>
                <a:lnTo>
                  <a:pt x="475784" y="520601"/>
                </a:lnTo>
                <a:lnTo>
                  <a:pt x="506890" y="491532"/>
                </a:lnTo>
                <a:lnTo>
                  <a:pt x="533527" y="458254"/>
                </a:lnTo>
                <a:lnTo>
                  <a:pt x="555152" y="421276"/>
                </a:lnTo>
                <a:lnTo>
                  <a:pt x="571222" y="381108"/>
                </a:lnTo>
                <a:lnTo>
                  <a:pt x="581194" y="338261"/>
                </a:lnTo>
                <a:lnTo>
                  <a:pt x="584524" y="293243"/>
                </a:lnTo>
                <a:lnTo>
                  <a:pt x="583965" y="283428"/>
                </a:lnTo>
                <a:lnTo>
                  <a:pt x="581552" y="275167"/>
                </a:lnTo>
                <a:lnTo>
                  <a:pt x="575946" y="269306"/>
                </a:lnTo>
                <a:lnTo>
                  <a:pt x="565807" y="266693"/>
                </a:lnTo>
                <a:close/>
              </a:path>
              <a:path w="584834" h="585469">
                <a:moveTo>
                  <a:pt x="436309" y="39359"/>
                </a:moveTo>
                <a:lnTo>
                  <a:pt x="295308" y="39359"/>
                </a:lnTo>
                <a:lnTo>
                  <a:pt x="342997" y="44233"/>
                </a:lnTo>
                <a:lnTo>
                  <a:pt x="380651" y="54623"/>
                </a:lnTo>
                <a:lnTo>
                  <a:pt x="415455" y="70678"/>
                </a:lnTo>
                <a:lnTo>
                  <a:pt x="447520" y="92399"/>
                </a:lnTo>
                <a:lnTo>
                  <a:pt x="476954" y="119787"/>
                </a:lnTo>
                <a:lnTo>
                  <a:pt x="440786" y="144760"/>
                </a:lnTo>
                <a:lnTo>
                  <a:pt x="550557" y="194077"/>
                </a:lnTo>
                <a:lnTo>
                  <a:pt x="550557" y="99321"/>
                </a:lnTo>
                <a:lnTo>
                  <a:pt x="508074" y="99321"/>
                </a:lnTo>
                <a:lnTo>
                  <a:pt x="504501" y="94074"/>
                </a:lnTo>
                <a:lnTo>
                  <a:pt x="501663" y="88199"/>
                </a:lnTo>
                <a:lnTo>
                  <a:pt x="497138" y="83893"/>
                </a:lnTo>
                <a:lnTo>
                  <a:pt x="460479" y="53678"/>
                </a:lnTo>
                <a:lnTo>
                  <a:pt x="436309" y="39359"/>
                </a:lnTo>
                <a:close/>
              </a:path>
              <a:path w="584834" h="585469">
                <a:moveTo>
                  <a:pt x="550557" y="72562"/>
                </a:moveTo>
                <a:lnTo>
                  <a:pt x="508074" y="99321"/>
                </a:lnTo>
                <a:lnTo>
                  <a:pt x="550557" y="99321"/>
                </a:lnTo>
                <a:lnTo>
                  <a:pt x="550557" y="72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080756" y="2716962"/>
            <a:ext cx="370338" cy="145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007437" y="1760419"/>
            <a:ext cx="399415" cy="452120"/>
          </a:xfrm>
          <a:custGeom>
            <a:avLst/>
            <a:gdLst/>
            <a:ahLst/>
            <a:cxnLst/>
            <a:rect l="l" t="t" r="r" b="b"/>
            <a:pathLst>
              <a:path w="399415" h="452119">
                <a:moveTo>
                  <a:pt x="88748" y="0"/>
                </a:moveTo>
                <a:lnTo>
                  <a:pt x="77750" y="0"/>
                </a:lnTo>
                <a:lnTo>
                  <a:pt x="69638" y="6863"/>
                </a:lnTo>
                <a:lnTo>
                  <a:pt x="66777" y="15656"/>
                </a:lnTo>
                <a:lnTo>
                  <a:pt x="66391" y="25429"/>
                </a:lnTo>
                <a:lnTo>
                  <a:pt x="65724" y="34993"/>
                </a:lnTo>
                <a:lnTo>
                  <a:pt x="63491" y="35338"/>
                </a:lnTo>
                <a:lnTo>
                  <a:pt x="61686" y="35683"/>
                </a:lnTo>
                <a:lnTo>
                  <a:pt x="59968" y="35770"/>
                </a:lnTo>
                <a:lnTo>
                  <a:pt x="34336" y="41008"/>
                </a:lnTo>
                <a:lnTo>
                  <a:pt x="15550" y="53307"/>
                </a:lnTo>
                <a:lnTo>
                  <a:pt x="3981" y="72394"/>
                </a:lnTo>
                <a:lnTo>
                  <a:pt x="0" y="97996"/>
                </a:lnTo>
                <a:lnTo>
                  <a:pt x="0" y="391107"/>
                </a:lnTo>
                <a:lnTo>
                  <a:pt x="16120" y="435793"/>
                </a:lnTo>
                <a:lnTo>
                  <a:pt x="60399" y="452039"/>
                </a:lnTo>
                <a:lnTo>
                  <a:pt x="146141" y="452104"/>
                </a:lnTo>
                <a:lnTo>
                  <a:pt x="236182" y="452039"/>
                </a:lnTo>
                <a:lnTo>
                  <a:pt x="240474" y="451522"/>
                </a:lnTo>
                <a:lnTo>
                  <a:pt x="245288" y="451263"/>
                </a:lnTo>
                <a:lnTo>
                  <a:pt x="243483" y="442301"/>
                </a:lnTo>
                <a:lnTo>
                  <a:pt x="242021" y="434805"/>
                </a:lnTo>
                <a:lnTo>
                  <a:pt x="240481" y="427079"/>
                </a:lnTo>
                <a:lnTo>
                  <a:pt x="108773" y="427079"/>
                </a:lnTo>
                <a:lnTo>
                  <a:pt x="65210" y="427042"/>
                </a:lnTo>
                <a:lnTo>
                  <a:pt x="27502" y="404454"/>
                </a:lnTo>
                <a:lnTo>
                  <a:pt x="24915" y="157979"/>
                </a:lnTo>
                <a:lnTo>
                  <a:pt x="399343" y="157979"/>
                </a:lnTo>
                <a:lnTo>
                  <a:pt x="399404" y="130402"/>
                </a:lnTo>
                <a:lnTo>
                  <a:pt x="27320" y="130402"/>
                </a:lnTo>
                <a:lnTo>
                  <a:pt x="24656" y="101858"/>
                </a:lnTo>
                <a:lnTo>
                  <a:pt x="29393" y="79744"/>
                </a:lnTo>
                <a:lnTo>
                  <a:pt x="42652" y="65872"/>
                </a:lnTo>
                <a:lnTo>
                  <a:pt x="65552" y="62053"/>
                </a:lnTo>
                <a:lnTo>
                  <a:pt x="102187" y="62053"/>
                </a:lnTo>
                <a:lnTo>
                  <a:pt x="102239" y="61535"/>
                </a:lnTo>
                <a:lnTo>
                  <a:pt x="391194" y="61536"/>
                </a:lnTo>
                <a:lnTo>
                  <a:pt x="386565" y="54685"/>
                </a:lnTo>
                <a:lnTo>
                  <a:pt x="374719" y="45390"/>
                </a:lnTo>
                <a:lnTo>
                  <a:pt x="102325" y="35080"/>
                </a:lnTo>
                <a:lnTo>
                  <a:pt x="101254" y="25429"/>
                </a:lnTo>
                <a:lnTo>
                  <a:pt x="100724" y="15472"/>
                </a:lnTo>
                <a:lnTo>
                  <a:pt x="97600" y="6549"/>
                </a:lnTo>
                <a:lnTo>
                  <a:pt x="88748" y="0"/>
                </a:lnTo>
                <a:close/>
              </a:path>
              <a:path w="399415" h="452119">
                <a:moveTo>
                  <a:pt x="240474" y="427043"/>
                </a:moveTo>
                <a:lnTo>
                  <a:pt x="108773" y="427079"/>
                </a:lnTo>
                <a:lnTo>
                  <a:pt x="240481" y="427079"/>
                </a:lnTo>
                <a:close/>
              </a:path>
              <a:path w="399415" h="452119">
                <a:moveTo>
                  <a:pt x="399343" y="157979"/>
                </a:moveTo>
                <a:lnTo>
                  <a:pt x="375018" y="157979"/>
                </a:lnTo>
                <a:lnTo>
                  <a:pt x="375018" y="217014"/>
                </a:lnTo>
                <a:lnTo>
                  <a:pt x="383694" y="214772"/>
                </a:lnTo>
                <a:lnTo>
                  <a:pt x="398905" y="210984"/>
                </a:lnTo>
                <a:lnTo>
                  <a:pt x="399136" y="178455"/>
                </a:lnTo>
                <a:lnTo>
                  <a:pt x="399343" y="157979"/>
                </a:lnTo>
                <a:close/>
              </a:path>
              <a:path w="399415" h="452119">
                <a:moveTo>
                  <a:pt x="392068" y="62829"/>
                </a:moveTo>
                <a:lnTo>
                  <a:pt x="333864" y="62829"/>
                </a:lnTo>
                <a:lnTo>
                  <a:pt x="356609" y="65304"/>
                </a:lnTo>
                <a:lnTo>
                  <a:pt x="369984" y="78475"/>
                </a:lnTo>
                <a:lnTo>
                  <a:pt x="375222" y="100695"/>
                </a:lnTo>
                <a:lnTo>
                  <a:pt x="373556" y="130316"/>
                </a:lnTo>
                <a:lnTo>
                  <a:pt x="27320" y="130402"/>
                </a:lnTo>
                <a:lnTo>
                  <a:pt x="399404" y="130402"/>
                </a:lnTo>
                <a:lnTo>
                  <a:pt x="399340" y="113720"/>
                </a:lnTo>
                <a:lnTo>
                  <a:pt x="398217" y="81530"/>
                </a:lnTo>
                <a:lnTo>
                  <a:pt x="394722" y="66758"/>
                </a:lnTo>
                <a:lnTo>
                  <a:pt x="392068" y="62829"/>
                </a:lnTo>
                <a:close/>
              </a:path>
              <a:path w="399415" h="452119">
                <a:moveTo>
                  <a:pt x="102187" y="62053"/>
                </a:moveTo>
                <a:lnTo>
                  <a:pt x="65552" y="62053"/>
                </a:lnTo>
                <a:lnTo>
                  <a:pt x="66523" y="72474"/>
                </a:lnTo>
                <a:lnTo>
                  <a:pt x="67424" y="81811"/>
                </a:lnTo>
                <a:lnTo>
                  <a:pt x="67549" y="82372"/>
                </a:lnTo>
                <a:lnTo>
                  <a:pt x="72150" y="90014"/>
                </a:lnTo>
                <a:lnTo>
                  <a:pt x="84198" y="92907"/>
                </a:lnTo>
                <a:lnTo>
                  <a:pt x="95607" y="89605"/>
                </a:lnTo>
                <a:lnTo>
                  <a:pt x="100145" y="81811"/>
                </a:lnTo>
                <a:lnTo>
                  <a:pt x="101219" y="71722"/>
                </a:lnTo>
                <a:lnTo>
                  <a:pt x="102187" y="62053"/>
                </a:lnTo>
                <a:close/>
              </a:path>
              <a:path w="399415" h="452119">
                <a:moveTo>
                  <a:pt x="179731" y="61535"/>
                </a:moveTo>
                <a:lnTo>
                  <a:pt x="142619" y="61535"/>
                </a:lnTo>
                <a:lnTo>
                  <a:pt x="143410" y="71722"/>
                </a:lnTo>
                <a:lnTo>
                  <a:pt x="144570" y="81811"/>
                </a:lnTo>
                <a:lnTo>
                  <a:pt x="144674" y="82372"/>
                </a:lnTo>
                <a:lnTo>
                  <a:pt x="149540" y="90030"/>
                </a:lnTo>
                <a:lnTo>
                  <a:pt x="161519" y="92907"/>
                </a:lnTo>
                <a:lnTo>
                  <a:pt x="172944" y="89690"/>
                </a:lnTo>
                <a:lnTo>
                  <a:pt x="177594" y="82232"/>
                </a:lnTo>
                <a:lnTo>
                  <a:pt x="177719" y="82005"/>
                </a:lnTo>
                <a:lnTo>
                  <a:pt x="178961" y="71722"/>
                </a:lnTo>
                <a:lnTo>
                  <a:pt x="179731" y="61535"/>
                </a:lnTo>
                <a:close/>
              </a:path>
              <a:path w="399415" h="452119">
                <a:moveTo>
                  <a:pt x="391252" y="61622"/>
                </a:moveTo>
                <a:lnTo>
                  <a:pt x="297525" y="61622"/>
                </a:lnTo>
                <a:lnTo>
                  <a:pt x="298769" y="72474"/>
                </a:lnTo>
                <a:lnTo>
                  <a:pt x="299939" y="82372"/>
                </a:lnTo>
                <a:lnTo>
                  <a:pt x="304929" y="90274"/>
                </a:lnTo>
                <a:lnTo>
                  <a:pt x="317371" y="92907"/>
                </a:lnTo>
                <a:lnTo>
                  <a:pt x="328272" y="89468"/>
                </a:lnTo>
                <a:lnTo>
                  <a:pt x="332590" y="82038"/>
                </a:lnTo>
                <a:lnTo>
                  <a:pt x="333449" y="72474"/>
                </a:lnTo>
                <a:lnTo>
                  <a:pt x="333864" y="62829"/>
                </a:lnTo>
                <a:lnTo>
                  <a:pt x="392068" y="62829"/>
                </a:lnTo>
                <a:lnTo>
                  <a:pt x="391252" y="61622"/>
                </a:lnTo>
                <a:close/>
              </a:path>
              <a:path w="399415" h="452119">
                <a:moveTo>
                  <a:pt x="391194" y="61536"/>
                </a:moveTo>
                <a:lnTo>
                  <a:pt x="219853" y="61536"/>
                </a:lnTo>
                <a:lnTo>
                  <a:pt x="221210" y="72474"/>
                </a:lnTo>
                <a:lnTo>
                  <a:pt x="222691" y="82706"/>
                </a:lnTo>
                <a:lnTo>
                  <a:pt x="227951" y="90466"/>
                </a:lnTo>
                <a:lnTo>
                  <a:pt x="240473" y="92821"/>
                </a:lnTo>
                <a:lnTo>
                  <a:pt x="251213" y="89182"/>
                </a:lnTo>
                <a:lnTo>
                  <a:pt x="255512" y="81530"/>
                </a:lnTo>
                <a:lnTo>
                  <a:pt x="256329" y="71722"/>
                </a:lnTo>
                <a:lnTo>
                  <a:pt x="256629" y="61622"/>
                </a:lnTo>
                <a:lnTo>
                  <a:pt x="391252" y="61622"/>
                </a:lnTo>
                <a:close/>
              </a:path>
              <a:path w="399415" h="452119">
                <a:moveTo>
                  <a:pt x="165646" y="0"/>
                </a:moveTo>
                <a:lnTo>
                  <a:pt x="143220" y="35080"/>
                </a:lnTo>
                <a:lnTo>
                  <a:pt x="338348" y="35080"/>
                </a:lnTo>
                <a:lnTo>
                  <a:pt x="337116" y="34907"/>
                </a:lnTo>
                <a:lnTo>
                  <a:pt x="257231" y="34907"/>
                </a:lnTo>
                <a:lnTo>
                  <a:pt x="257216" y="34735"/>
                </a:lnTo>
                <a:lnTo>
                  <a:pt x="179645" y="34735"/>
                </a:lnTo>
                <a:lnTo>
                  <a:pt x="178410" y="14966"/>
                </a:lnTo>
                <a:lnTo>
                  <a:pt x="174925" y="6253"/>
                </a:lnTo>
                <a:lnTo>
                  <a:pt x="165646" y="0"/>
                </a:lnTo>
                <a:close/>
              </a:path>
              <a:path w="399415" h="452119">
                <a:moveTo>
                  <a:pt x="322093" y="0"/>
                </a:moveTo>
                <a:lnTo>
                  <a:pt x="298471" y="34907"/>
                </a:lnTo>
                <a:lnTo>
                  <a:pt x="337116" y="34907"/>
                </a:lnTo>
                <a:lnTo>
                  <a:pt x="334036" y="34476"/>
                </a:lnTo>
                <a:lnTo>
                  <a:pt x="333422" y="25430"/>
                </a:lnTo>
                <a:lnTo>
                  <a:pt x="333094" y="15656"/>
                </a:lnTo>
                <a:lnTo>
                  <a:pt x="333063" y="15473"/>
                </a:lnTo>
                <a:lnTo>
                  <a:pt x="330267" y="6819"/>
                </a:lnTo>
                <a:lnTo>
                  <a:pt x="322093" y="0"/>
                </a:lnTo>
                <a:close/>
              </a:path>
              <a:path w="399415" h="452119">
                <a:moveTo>
                  <a:pt x="242536" y="0"/>
                </a:moveTo>
                <a:lnTo>
                  <a:pt x="220627" y="34735"/>
                </a:lnTo>
                <a:lnTo>
                  <a:pt x="257216" y="34735"/>
                </a:lnTo>
                <a:lnTo>
                  <a:pt x="256414" y="25429"/>
                </a:lnTo>
                <a:lnTo>
                  <a:pt x="255875" y="14966"/>
                </a:lnTo>
                <a:lnTo>
                  <a:pt x="252366" y="6095"/>
                </a:lnTo>
                <a:lnTo>
                  <a:pt x="2425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7268015" y="1986482"/>
            <a:ext cx="349885" cy="351155"/>
          </a:xfrm>
          <a:custGeom>
            <a:avLst/>
            <a:gdLst/>
            <a:ahLst/>
            <a:cxnLst/>
            <a:rect l="l" t="t" r="r" b="b"/>
            <a:pathLst>
              <a:path w="349884" h="351155">
                <a:moveTo>
                  <a:pt x="165388" y="0"/>
                </a:moveTo>
                <a:lnTo>
                  <a:pt x="121557" y="8043"/>
                </a:lnTo>
                <a:lnTo>
                  <a:pt x="82339" y="26277"/>
                </a:lnTo>
                <a:lnTo>
                  <a:pt x="49155" y="53230"/>
                </a:lnTo>
                <a:lnTo>
                  <a:pt x="23423" y="87429"/>
                </a:lnTo>
                <a:lnTo>
                  <a:pt x="6565" y="127402"/>
                </a:lnTo>
                <a:lnTo>
                  <a:pt x="0" y="171678"/>
                </a:lnTo>
                <a:lnTo>
                  <a:pt x="4866" y="217306"/>
                </a:lnTo>
                <a:lnTo>
                  <a:pt x="20622" y="258946"/>
                </a:lnTo>
                <a:lnTo>
                  <a:pt x="46076" y="294905"/>
                </a:lnTo>
                <a:lnTo>
                  <a:pt x="80036" y="323492"/>
                </a:lnTo>
                <a:lnTo>
                  <a:pt x="121311" y="343014"/>
                </a:lnTo>
                <a:lnTo>
                  <a:pt x="165623" y="351152"/>
                </a:lnTo>
                <a:lnTo>
                  <a:pt x="209626" y="347714"/>
                </a:lnTo>
                <a:lnTo>
                  <a:pt x="251216" y="333433"/>
                </a:lnTo>
                <a:lnTo>
                  <a:pt x="276608" y="316728"/>
                </a:lnTo>
                <a:lnTo>
                  <a:pt x="174666" y="316728"/>
                </a:lnTo>
                <a:lnTo>
                  <a:pt x="130258" y="309617"/>
                </a:lnTo>
                <a:lnTo>
                  <a:pt x="91677" y="289727"/>
                </a:lnTo>
                <a:lnTo>
                  <a:pt x="61243" y="259379"/>
                </a:lnTo>
                <a:lnTo>
                  <a:pt x="41281" y="220894"/>
                </a:lnTo>
                <a:lnTo>
                  <a:pt x="34110" y="176594"/>
                </a:lnTo>
                <a:lnTo>
                  <a:pt x="41164" y="131515"/>
                </a:lnTo>
                <a:lnTo>
                  <a:pt x="60947" y="92509"/>
                </a:lnTo>
                <a:lnTo>
                  <a:pt x="91243" y="61822"/>
                </a:lnTo>
                <a:lnTo>
                  <a:pt x="129831" y="41700"/>
                </a:lnTo>
                <a:lnTo>
                  <a:pt x="174494" y="34390"/>
                </a:lnTo>
                <a:lnTo>
                  <a:pt x="277148" y="34390"/>
                </a:lnTo>
                <a:lnTo>
                  <a:pt x="249876" y="16912"/>
                </a:lnTo>
                <a:lnTo>
                  <a:pt x="209319" y="3235"/>
                </a:lnTo>
                <a:lnTo>
                  <a:pt x="165388" y="0"/>
                </a:lnTo>
                <a:close/>
              </a:path>
              <a:path w="349884" h="351155">
                <a:moveTo>
                  <a:pt x="277148" y="34390"/>
                </a:moveTo>
                <a:lnTo>
                  <a:pt x="174494" y="34390"/>
                </a:lnTo>
                <a:lnTo>
                  <a:pt x="219014" y="41507"/>
                </a:lnTo>
                <a:lnTo>
                  <a:pt x="257701" y="61601"/>
                </a:lnTo>
                <a:lnTo>
                  <a:pt x="288210" y="92323"/>
                </a:lnTo>
                <a:lnTo>
                  <a:pt x="308194" y="131322"/>
                </a:lnTo>
                <a:lnTo>
                  <a:pt x="315308" y="176249"/>
                </a:lnTo>
                <a:lnTo>
                  <a:pt x="308055" y="220602"/>
                </a:lnTo>
                <a:lnTo>
                  <a:pt x="288048" y="259143"/>
                </a:lnTo>
                <a:lnTo>
                  <a:pt x="257602" y="289556"/>
                </a:lnTo>
                <a:lnTo>
                  <a:pt x="219036" y="309523"/>
                </a:lnTo>
                <a:lnTo>
                  <a:pt x="174666" y="316728"/>
                </a:lnTo>
                <a:lnTo>
                  <a:pt x="276608" y="316728"/>
                </a:lnTo>
                <a:lnTo>
                  <a:pt x="318747" y="275273"/>
                </a:lnTo>
                <a:lnTo>
                  <a:pt x="338827" y="235618"/>
                </a:lnTo>
                <a:lnTo>
                  <a:pt x="349762" y="192535"/>
                </a:lnTo>
                <a:lnTo>
                  <a:pt x="349762" y="156772"/>
                </a:lnTo>
                <a:lnTo>
                  <a:pt x="348989" y="154702"/>
                </a:lnTo>
                <a:lnTo>
                  <a:pt x="347871" y="152632"/>
                </a:lnTo>
                <a:lnTo>
                  <a:pt x="347527" y="150476"/>
                </a:lnTo>
                <a:lnTo>
                  <a:pt x="335884" y="107813"/>
                </a:lnTo>
                <a:lnTo>
                  <a:pt x="314700" y="70479"/>
                </a:lnTo>
                <a:lnTo>
                  <a:pt x="285517" y="39753"/>
                </a:lnTo>
                <a:lnTo>
                  <a:pt x="277148" y="34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7143874" y="2105672"/>
            <a:ext cx="50165" cy="50165"/>
          </a:xfrm>
          <a:custGeom>
            <a:avLst/>
            <a:gdLst/>
            <a:ahLst/>
            <a:cxnLst/>
            <a:rect l="l" t="t" r="r" b="b"/>
            <a:pathLst>
              <a:path w="50165" h="50164">
                <a:moveTo>
                  <a:pt x="49829" y="0"/>
                </a:moveTo>
                <a:lnTo>
                  <a:pt x="49830" y="49820"/>
                </a:lnTo>
                <a:lnTo>
                  <a:pt x="0" y="49820"/>
                </a:lnTo>
                <a:lnTo>
                  <a:pt x="0" y="0"/>
                </a:lnTo>
                <a:lnTo>
                  <a:pt x="49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7143443" y="1950805"/>
            <a:ext cx="50165" cy="48895"/>
          </a:xfrm>
          <a:custGeom>
            <a:avLst/>
            <a:gdLst/>
            <a:ahLst/>
            <a:cxnLst/>
            <a:rect l="l" t="t" r="r" b="b"/>
            <a:pathLst>
              <a:path w="50165" h="48894">
                <a:moveTo>
                  <a:pt x="0" y="48692"/>
                </a:moveTo>
                <a:lnTo>
                  <a:pt x="0" y="0"/>
                </a:lnTo>
                <a:lnTo>
                  <a:pt x="49915" y="0"/>
                </a:lnTo>
                <a:lnTo>
                  <a:pt x="49916" y="48692"/>
                </a:lnTo>
                <a:lnTo>
                  <a:pt x="0" y="48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7221280" y="1950719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30">
                <a:moveTo>
                  <a:pt x="49400" y="48951"/>
                </a:moveTo>
                <a:lnTo>
                  <a:pt x="0" y="48951"/>
                </a:lnTo>
                <a:lnTo>
                  <a:pt x="0" y="0"/>
                </a:lnTo>
                <a:lnTo>
                  <a:pt x="49400" y="0"/>
                </a:lnTo>
                <a:lnTo>
                  <a:pt x="49400" y="489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7143615" y="2028368"/>
            <a:ext cx="50165" cy="49530"/>
          </a:xfrm>
          <a:custGeom>
            <a:avLst/>
            <a:gdLst/>
            <a:ahLst/>
            <a:cxnLst/>
            <a:rect l="l" t="t" r="r" b="b"/>
            <a:pathLst>
              <a:path w="50165" h="49530">
                <a:moveTo>
                  <a:pt x="0" y="48951"/>
                </a:moveTo>
                <a:lnTo>
                  <a:pt x="0" y="0"/>
                </a:lnTo>
                <a:lnTo>
                  <a:pt x="49572" y="0"/>
                </a:lnTo>
                <a:lnTo>
                  <a:pt x="49572" y="48951"/>
                </a:lnTo>
                <a:lnTo>
                  <a:pt x="0" y="489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7066461" y="2105414"/>
            <a:ext cx="48895" cy="50165"/>
          </a:xfrm>
          <a:custGeom>
            <a:avLst/>
            <a:gdLst/>
            <a:ahLst/>
            <a:cxnLst/>
            <a:rect l="l" t="t" r="r" b="b"/>
            <a:pathLst>
              <a:path w="48895" h="50164">
                <a:moveTo>
                  <a:pt x="0" y="50079"/>
                </a:moveTo>
                <a:lnTo>
                  <a:pt x="0" y="0"/>
                </a:lnTo>
                <a:lnTo>
                  <a:pt x="48882" y="0"/>
                </a:lnTo>
                <a:lnTo>
                  <a:pt x="48882" y="50079"/>
                </a:lnTo>
                <a:lnTo>
                  <a:pt x="0" y="50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7221194" y="2028282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47326" y="49846"/>
                </a:moveTo>
                <a:lnTo>
                  <a:pt x="18892" y="49846"/>
                </a:lnTo>
                <a:lnTo>
                  <a:pt x="28090" y="49877"/>
                </a:lnTo>
                <a:lnTo>
                  <a:pt x="37198" y="50158"/>
                </a:lnTo>
                <a:lnTo>
                  <a:pt x="46734" y="50590"/>
                </a:lnTo>
                <a:lnTo>
                  <a:pt x="47326" y="49846"/>
                </a:lnTo>
                <a:close/>
              </a:path>
              <a:path w="50800" h="50800">
                <a:moveTo>
                  <a:pt x="50517" y="0"/>
                </a:moveTo>
                <a:lnTo>
                  <a:pt x="0" y="0"/>
                </a:lnTo>
                <a:lnTo>
                  <a:pt x="0" y="49986"/>
                </a:lnTo>
                <a:lnTo>
                  <a:pt x="47326" y="49846"/>
                </a:lnTo>
                <a:lnTo>
                  <a:pt x="50431" y="45939"/>
                </a:lnTo>
                <a:lnTo>
                  <a:pt x="505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7067148" y="1950805"/>
            <a:ext cx="48260" cy="49530"/>
          </a:xfrm>
          <a:custGeom>
            <a:avLst/>
            <a:gdLst/>
            <a:ahLst/>
            <a:cxnLst/>
            <a:rect l="l" t="t" r="r" b="b"/>
            <a:pathLst>
              <a:path w="48259" h="49530">
                <a:moveTo>
                  <a:pt x="48109" y="48951"/>
                </a:moveTo>
                <a:lnTo>
                  <a:pt x="0" y="48951"/>
                </a:lnTo>
                <a:lnTo>
                  <a:pt x="0" y="0"/>
                </a:lnTo>
                <a:lnTo>
                  <a:pt x="48109" y="0"/>
                </a:lnTo>
                <a:lnTo>
                  <a:pt x="48109" y="489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7066546" y="2028109"/>
            <a:ext cx="49530" cy="49530"/>
          </a:xfrm>
          <a:custGeom>
            <a:avLst/>
            <a:gdLst/>
            <a:ahLst/>
            <a:cxnLst/>
            <a:rect l="l" t="t" r="r" b="b"/>
            <a:pathLst>
              <a:path w="49529" h="49530">
                <a:moveTo>
                  <a:pt x="0" y="0"/>
                </a:moveTo>
                <a:lnTo>
                  <a:pt x="48968" y="0"/>
                </a:lnTo>
                <a:lnTo>
                  <a:pt x="48968" y="49037"/>
                </a:lnTo>
                <a:lnTo>
                  <a:pt x="0" y="4903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7298859" y="1951064"/>
            <a:ext cx="50800" cy="50165"/>
          </a:xfrm>
          <a:custGeom>
            <a:avLst/>
            <a:gdLst/>
            <a:ahLst/>
            <a:cxnLst/>
            <a:rect l="l" t="t" r="r" b="b"/>
            <a:pathLst>
              <a:path w="50800" h="50164">
                <a:moveTo>
                  <a:pt x="50001" y="0"/>
                </a:moveTo>
                <a:lnTo>
                  <a:pt x="0" y="0"/>
                </a:lnTo>
                <a:lnTo>
                  <a:pt x="0" y="49296"/>
                </a:lnTo>
                <a:lnTo>
                  <a:pt x="9125" y="49517"/>
                </a:lnTo>
                <a:lnTo>
                  <a:pt x="17839" y="49835"/>
                </a:lnTo>
                <a:lnTo>
                  <a:pt x="50400" y="26476"/>
                </a:lnTo>
                <a:lnTo>
                  <a:pt x="50528" y="17695"/>
                </a:lnTo>
                <a:lnTo>
                  <a:pt x="50220" y="8834"/>
                </a:lnTo>
                <a:lnTo>
                  <a:pt x="50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7221624" y="2105248"/>
            <a:ext cx="34290" cy="50800"/>
          </a:xfrm>
          <a:custGeom>
            <a:avLst/>
            <a:gdLst/>
            <a:ahLst/>
            <a:cxnLst/>
            <a:rect l="l" t="t" r="r" b="b"/>
            <a:pathLst>
              <a:path w="34290" h="50800">
                <a:moveTo>
                  <a:pt x="33852" y="0"/>
                </a:moveTo>
                <a:lnTo>
                  <a:pt x="0" y="0"/>
                </a:lnTo>
                <a:lnTo>
                  <a:pt x="0" y="50417"/>
                </a:lnTo>
                <a:lnTo>
                  <a:pt x="24825" y="50417"/>
                </a:lnTo>
                <a:lnTo>
                  <a:pt x="338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7424984" y="2040608"/>
            <a:ext cx="103593" cy="186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2453775" y="4987490"/>
            <a:ext cx="6309225" cy="1489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Si tienes dudas, comunícate con nosotros en un horario de  09:00 a </a:t>
            </a:r>
            <a:r>
              <a:rPr lang="es-MX" sz="1600" b="1" spc="-5" dirty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:00 horas de lunes a</a:t>
            </a:r>
            <a:r>
              <a:rPr sz="160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viernes.</a:t>
            </a:r>
            <a:endParaRPr sz="1600" dirty="0">
              <a:latin typeface="Arial"/>
              <a:cs typeface="Arial"/>
            </a:endParaRPr>
          </a:p>
          <a:p>
            <a:pPr marL="105410" marR="95250" algn="ctr">
              <a:lnSpc>
                <a:spcPct val="100000"/>
              </a:lnSpc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Marca al número 55 </a:t>
            </a:r>
            <a:r>
              <a:rPr lang="es-MX" sz="1600" b="1" spc="-5" dirty="0">
                <a:solidFill>
                  <a:srgbClr val="FFFFFF"/>
                </a:solidFill>
                <a:latin typeface="Arial"/>
                <a:cs typeface="Arial"/>
              </a:rPr>
              <a:t>50 04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 2</a:t>
            </a:r>
            <a:r>
              <a:rPr lang="es-MX" sz="1600" b="1" spc="-5" dirty="0">
                <a:solidFill>
                  <a:srgbClr val="FFFFFF"/>
                </a:solidFill>
                <a:latin typeface="Arial"/>
                <a:cs typeface="Arial"/>
              </a:rPr>
              <a:t>400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 y a la</a:t>
            </a:r>
            <a:r>
              <a:rPr lang="es-MX" sz="1600" b="1" spc="-5" dirty="0">
                <a:solidFill>
                  <a:srgbClr val="FFFFFF"/>
                </a:solidFill>
                <a:latin typeface="Arial"/>
                <a:cs typeface="Arial"/>
              </a:rPr>
              <a:t>s extensiones: 2307, 2461 y 3435.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También 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ponemos a tu disposición </a:t>
            </a:r>
            <a:r>
              <a:rPr lang="es-MX" sz="1600" b="1" spc="-5" dirty="0">
                <a:solidFill>
                  <a:srgbClr val="FFFFFF"/>
                </a:solidFill>
                <a:latin typeface="Arial"/>
                <a:cs typeface="Arial"/>
              </a:rPr>
              <a:t>los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 err="1">
                <a:solidFill>
                  <a:srgbClr val="FFFFFF"/>
                </a:solidFill>
                <a:latin typeface="Arial"/>
                <a:cs typeface="Arial"/>
              </a:rPr>
              <a:t>siguiente</a:t>
            </a:r>
            <a:r>
              <a:rPr lang="es-MX" sz="16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b="1" spc="-5" dirty="0" err="1">
                <a:solidFill>
                  <a:srgbClr val="FFFFFF"/>
                </a:solidFill>
                <a:latin typeface="Arial"/>
                <a:cs typeface="Arial"/>
              </a:rPr>
              <a:t>correo</a:t>
            </a:r>
            <a:r>
              <a:rPr lang="es-MX" sz="16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  electrónico</a:t>
            </a:r>
            <a:r>
              <a:rPr lang="es-MX" sz="16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lang="es-MX" sz="16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s-MX" sz="1600" b="1" spc="-5" dirty="0">
                <a:solidFill>
                  <a:srgbClr val="FFFFFF"/>
                </a:solidFill>
                <a:latin typeface="Arial"/>
                <a:cs typeface="Arial"/>
                <a:hlinkClick r:id="rId5"/>
              </a:rPr>
              <a:t>gerardo.clara@inai.org.mx</a:t>
            </a:r>
            <a:r>
              <a:rPr lang="es-MX" sz="1600" b="1" spc="-5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s-MX" sz="1600" b="1" spc="-5" dirty="0">
                <a:solidFill>
                  <a:srgbClr val="FFFFFF"/>
                </a:solidFill>
                <a:latin typeface="Arial"/>
                <a:cs typeface="Arial"/>
                <a:hlinkClick r:id="rId6"/>
              </a:rPr>
              <a:t>Alejandro.rodriguez@inai.org.mx</a:t>
            </a:r>
            <a:r>
              <a:rPr lang="es-MX" sz="1600" b="1" spc="-5" dirty="0">
                <a:solidFill>
                  <a:srgbClr val="FFFFFF"/>
                </a:solidFill>
                <a:latin typeface="Arial"/>
                <a:cs typeface="Arial"/>
              </a:rPr>
              <a:t> y </a:t>
            </a:r>
            <a:r>
              <a:rPr lang="es-MX" sz="1600" b="1" spc="-5" dirty="0">
                <a:solidFill>
                  <a:srgbClr val="FFFFFF"/>
                </a:solidFill>
                <a:latin typeface="Arial"/>
                <a:cs typeface="Arial"/>
                <a:hlinkClick r:id="rId7"/>
              </a:rPr>
              <a:t>silvia.gomez@inai.org.mx</a:t>
            </a:r>
            <a:r>
              <a:rPr lang="es-MX" sz="16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2000" y="1934082"/>
            <a:ext cx="6065393" cy="218990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12470" marR="311785" indent="-343535" algn="just">
              <a:lnSpc>
                <a:spcPct val="100600"/>
              </a:lnSpc>
              <a:spcBef>
                <a:spcPts val="90"/>
              </a:spcBef>
              <a:buAutoNum type="arabicPeriod"/>
              <a:tabLst>
                <a:tab pos="713105" algn="l"/>
              </a:tabLst>
            </a:pPr>
            <a:r>
              <a:rPr lang="es-MX" sz="1500" spc="-5" dirty="0">
                <a:latin typeface="Arial"/>
                <a:cs typeface="Arial"/>
              </a:rPr>
              <a:t>Procura elaborar tu declaración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lang="es-MX" sz="1500" spc="-5" dirty="0">
                <a:latin typeface="Arial"/>
                <a:cs typeface="Arial"/>
              </a:rPr>
              <a:t>en</a:t>
            </a:r>
            <a:r>
              <a:rPr sz="1500" spc="-5" dirty="0">
                <a:latin typeface="Arial"/>
                <a:cs typeface="Arial"/>
              </a:rPr>
              <a:t> l</a:t>
            </a:r>
            <a:r>
              <a:rPr lang="es-MX" sz="1500" spc="-5" dirty="0">
                <a:latin typeface="Arial"/>
                <a:cs typeface="Arial"/>
              </a:rPr>
              <a:t>os</a:t>
            </a:r>
            <a:r>
              <a:rPr sz="1500" spc="-5" dirty="0">
                <a:latin typeface="Arial"/>
                <a:cs typeface="Arial"/>
              </a:rPr>
              <a:t> </a:t>
            </a:r>
            <a:r>
              <a:rPr lang="es-MX" sz="1500" b="1" spc="-5" dirty="0">
                <a:latin typeface="Arial"/>
                <a:cs typeface="Arial"/>
              </a:rPr>
              <a:t>primeros días</a:t>
            </a:r>
            <a:r>
              <a:rPr sz="1500" b="1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de  </a:t>
            </a:r>
            <a:r>
              <a:rPr sz="1500" spc="-5" dirty="0">
                <a:latin typeface="Arial"/>
                <a:cs typeface="Arial"/>
              </a:rPr>
              <a:t>mayo.</a:t>
            </a:r>
            <a:endParaRPr sz="1500" dirty="0">
              <a:latin typeface="Arial"/>
              <a:cs typeface="Arial"/>
            </a:endParaRPr>
          </a:p>
          <a:p>
            <a:pPr marL="712470" marR="314325" indent="-343535" algn="just">
              <a:lnSpc>
                <a:spcPct val="100000"/>
              </a:lnSpc>
              <a:spcBef>
                <a:spcPts val="610"/>
              </a:spcBef>
              <a:buAutoNum type="arabicPeriod"/>
              <a:tabLst>
                <a:tab pos="713105" algn="l"/>
              </a:tabLst>
            </a:pPr>
            <a:r>
              <a:rPr sz="1500" spc="-40" dirty="0">
                <a:latin typeface="Arial"/>
                <a:cs typeface="Arial"/>
              </a:rPr>
              <a:t>Todo </a:t>
            </a:r>
            <a:r>
              <a:rPr sz="1500" b="1" spc="-5" dirty="0">
                <a:latin typeface="Arial"/>
                <a:cs typeface="Arial"/>
              </a:rPr>
              <a:t>el procedimiento </a:t>
            </a:r>
            <a:r>
              <a:rPr sz="1500" dirty="0">
                <a:latin typeface="Arial"/>
                <a:cs typeface="Arial"/>
              </a:rPr>
              <a:t>para </a:t>
            </a:r>
            <a:r>
              <a:rPr sz="1500" spc="-5" dirty="0">
                <a:latin typeface="Arial"/>
                <a:cs typeface="Arial"/>
              </a:rPr>
              <a:t>presentar </a:t>
            </a:r>
            <a:r>
              <a:rPr sz="1500" dirty="0">
                <a:latin typeface="Arial"/>
                <a:cs typeface="Arial"/>
              </a:rPr>
              <a:t>tu </a:t>
            </a:r>
            <a:r>
              <a:rPr sz="1500" spc="-5" dirty="0">
                <a:latin typeface="Arial"/>
                <a:cs typeface="Arial"/>
              </a:rPr>
              <a:t>declaración </a:t>
            </a:r>
            <a:r>
              <a:rPr sz="1500" b="1" spc="-5" dirty="0">
                <a:latin typeface="Arial"/>
                <a:cs typeface="Arial"/>
              </a:rPr>
              <a:t>se lleva a  cabo </a:t>
            </a:r>
            <a:r>
              <a:rPr sz="1500" b="1" spc="-15" dirty="0">
                <a:latin typeface="Arial"/>
                <a:cs typeface="Arial"/>
              </a:rPr>
              <a:t>vía </a:t>
            </a:r>
            <a:r>
              <a:rPr sz="1500" b="1" spc="-5" dirty="0">
                <a:latin typeface="Arial"/>
                <a:cs typeface="Arial"/>
              </a:rPr>
              <a:t>electrónica</a:t>
            </a:r>
            <a:r>
              <a:rPr sz="1500" spc="-5" dirty="0">
                <a:latin typeface="Arial"/>
                <a:cs typeface="Arial"/>
              </a:rPr>
              <a:t>, </a:t>
            </a:r>
            <a:r>
              <a:rPr sz="1500" dirty="0">
                <a:latin typeface="Arial"/>
                <a:cs typeface="Arial"/>
              </a:rPr>
              <a:t>en un </a:t>
            </a:r>
            <a:r>
              <a:rPr sz="1500" spc="-5" dirty="0">
                <a:latin typeface="Arial"/>
                <a:cs typeface="Arial"/>
              </a:rPr>
              <a:t>sistema en línea que está disponible  </a:t>
            </a:r>
            <a:r>
              <a:rPr sz="1500" dirty="0">
                <a:latin typeface="Arial"/>
                <a:cs typeface="Arial"/>
              </a:rPr>
              <a:t>para </a:t>
            </a:r>
            <a:r>
              <a:rPr sz="1500" spc="-5" dirty="0">
                <a:latin typeface="Arial"/>
                <a:cs typeface="Arial"/>
              </a:rPr>
              <a:t>ti </a:t>
            </a:r>
            <a:r>
              <a:rPr sz="1500" dirty="0">
                <a:latin typeface="Arial"/>
                <a:cs typeface="Arial"/>
              </a:rPr>
              <a:t>las 24 horas del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día.</a:t>
            </a:r>
          </a:p>
          <a:p>
            <a:pPr>
              <a:lnSpc>
                <a:spcPct val="100000"/>
              </a:lnSpc>
              <a:spcBef>
                <a:spcPts val="30"/>
              </a:spcBef>
              <a:buAutoNum type="arabicPeriod"/>
            </a:pPr>
            <a:endParaRPr sz="1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00" b="1" dirty="0">
                <a:latin typeface="Arial"/>
                <a:cs typeface="Arial"/>
              </a:rPr>
              <a:t>Para facilitar el llenado, en el portal hemos</a:t>
            </a:r>
            <a:r>
              <a:rPr sz="1500" b="1" spc="-195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colocado:</a:t>
            </a:r>
            <a:endParaRPr sz="15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"/>
              <a:cs typeface="Arial"/>
            </a:endParaRPr>
          </a:p>
          <a:p>
            <a:pPr marL="768985" indent="-400050">
              <a:lnSpc>
                <a:spcPct val="100000"/>
              </a:lnSpc>
              <a:spcBef>
                <a:spcPts val="5"/>
              </a:spcBef>
              <a:buAutoNum type="arabicPeriod" startAt="3"/>
              <a:tabLst>
                <a:tab pos="768985" algn="l"/>
                <a:tab pos="769620" algn="l"/>
              </a:tabLst>
            </a:pPr>
            <a:r>
              <a:rPr sz="1500" b="1" spc="-5" dirty="0">
                <a:latin typeface="Arial"/>
                <a:cs typeface="Arial"/>
              </a:rPr>
              <a:t>Material de </a:t>
            </a:r>
            <a:r>
              <a:rPr sz="1500" b="1" spc="-15" dirty="0">
                <a:latin typeface="Arial"/>
                <a:cs typeface="Arial"/>
              </a:rPr>
              <a:t>apoyo </a:t>
            </a:r>
            <a:r>
              <a:rPr sz="1500" b="1" spc="-5" dirty="0">
                <a:latin typeface="Arial"/>
                <a:cs typeface="Arial"/>
              </a:rPr>
              <a:t>en el menú principal del</a:t>
            </a:r>
            <a:r>
              <a:rPr sz="1500" b="1" spc="200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sistema</a:t>
            </a:r>
            <a:r>
              <a:rPr sz="1600" b="1" spc="-5" dirty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222931" y="3338149"/>
            <a:ext cx="975360" cy="772795"/>
          </a:xfrm>
          <a:custGeom>
            <a:avLst/>
            <a:gdLst/>
            <a:ahLst/>
            <a:cxnLst/>
            <a:rect l="l" t="t" r="r" b="b"/>
            <a:pathLst>
              <a:path w="975359" h="772795">
                <a:moveTo>
                  <a:pt x="775954" y="21"/>
                </a:moveTo>
                <a:lnTo>
                  <a:pt x="368967" y="136"/>
                </a:lnTo>
                <a:lnTo>
                  <a:pt x="321321" y="13957"/>
                </a:lnTo>
                <a:lnTo>
                  <a:pt x="291432" y="37816"/>
                </a:lnTo>
                <a:lnTo>
                  <a:pt x="263506" y="107022"/>
                </a:lnTo>
                <a:lnTo>
                  <a:pt x="263173" y="158670"/>
                </a:lnTo>
                <a:lnTo>
                  <a:pt x="262933" y="161062"/>
                </a:lnTo>
                <a:lnTo>
                  <a:pt x="262787" y="163746"/>
                </a:lnTo>
                <a:lnTo>
                  <a:pt x="260515" y="163839"/>
                </a:lnTo>
                <a:lnTo>
                  <a:pt x="258879" y="163985"/>
                </a:lnTo>
                <a:lnTo>
                  <a:pt x="113512" y="163985"/>
                </a:lnTo>
                <a:lnTo>
                  <a:pt x="69178" y="172693"/>
                </a:lnTo>
                <a:lnTo>
                  <a:pt x="33228" y="196576"/>
                </a:lnTo>
                <a:lnTo>
                  <a:pt x="9094" y="232294"/>
                </a:lnTo>
                <a:lnTo>
                  <a:pt x="206" y="276507"/>
                </a:lnTo>
                <a:lnTo>
                  <a:pt x="0" y="446630"/>
                </a:lnTo>
                <a:lnTo>
                  <a:pt x="121" y="488832"/>
                </a:lnTo>
                <a:lnTo>
                  <a:pt x="331" y="528302"/>
                </a:lnTo>
                <a:lnTo>
                  <a:pt x="16304" y="587304"/>
                </a:lnTo>
                <a:lnTo>
                  <a:pt x="61848" y="628718"/>
                </a:lnTo>
                <a:lnTo>
                  <a:pt x="63835" y="629799"/>
                </a:lnTo>
                <a:lnTo>
                  <a:pt x="65772" y="632930"/>
                </a:lnTo>
                <a:lnTo>
                  <a:pt x="65860" y="635176"/>
                </a:lnTo>
                <a:lnTo>
                  <a:pt x="65910" y="637152"/>
                </a:lnTo>
                <a:lnTo>
                  <a:pt x="66010" y="666981"/>
                </a:lnTo>
                <a:lnTo>
                  <a:pt x="65773" y="760113"/>
                </a:lnTo>
                <a:lnTo>
                  <a:pt x="69460" y="766774"/>
                </a:lnTo>
                <a:lnTo>
                  <a:pt x="77811" y="770504"/>
                </a:lnTo>
                <a:lnTo>
                  <a:pt x="84081" y="772332"/>
                </a:lnTo>
                <a:lnTo>
                  <a:pt x="89985" y="772143"/>
                </a:lnTo>
                <a:lnTo>
                  <a:pt x="165111" y="701756"/>
                </a:lnTo>
                <a:lnTo>
                  <a:pt x="106738" y="701756"/>
                </a:lnTo>
                <a:lnTo>
                  <a:pt x="106613" y="616965"/>
                </a:lnTo>
                <a:lnTo>
                  <a:pt x="106457" y="606523"/>
                </a:lnTo>
                <a:lnTo>
                  <a:pt x="101224" y="599888"/>
                </a:lnTo>
                <a:lnTo>
                  <a:pt x="91324" y="596778"/>
                </a:lnTo>
                <a:lnTo>
                  <a:pt x="71028" y="586695"/>
                </a:lnTo>
                <a:lnTo>
                  <a:pt x="55199" y="571241"/>
                </a:lnTo>
                <a:lnTo>
                  <a:pt x="44903" y="551733"/>
                </a:lnTo>
                <a:lnTo>
                  <a:pt x="41209" y="529487"/>
                </a:lnTo>
                <a:lnTo>
                  <a:pt x="41108" y="275082"/>
                </a:lnTo>
                <a:lnTo>
                  <a:pt x="46422" y="249073"/>
                </a:lnTo>
                <a:lnTo>
                  <a:pt x="61521" y="226351"/>
                </a:lnTo>
                <a:lnTo>
                  <a:pt x="84999" y="210338"/>
                </a:lnTo>
                <a:lnTo>
                  <a:pt x="115451" y="204453"/>
                </a:lnTo>
                <a:lnTo>
                  <a:pt x="685805" y="204453"/>
                </a:lnTo>
                <a:lnTo>
                  <a:pt x="673489" y="191546"/>
                </a:lnTo>
                <a:lnTo>
                  <a:pt x="636854" y="170276"/>
                </a:lnTo>
                <a:lnTo>
                  <a:pt x="303485" y="164172"/>
                </a:lnTo>
                <a:lnTo>
                  <a:pt x="303694" y="147573"/>
                </a:lnTo>
                <a:lnTo>
                  <a:pt x="305059" y="102165"/>
                </a:lnTo>
                <a:lnTo>
                  <a:pt x="328827" y="57989"/>
                </a:lnTo>
                <a:lnTo>
                  <a:pt x="376325" y="40708"/>
                </a:lnTo>
                <a:lnTo>
                  <a:pt x="947655" y="40658"/>
                </a:lnTo>
                <a:lnTo>
                  <a:pt x="939333" y="29997"/>
                </a:lnTo>
                <a:lnTo>
                  <a:pt x="908388" y="9490"/>
                </a:lnTo>
                <a:lnTo>
                  <a:pt x="872425" y="636"/>
                </a:lnTo>
                <a:lnTo>
                  <a:pt x="860885" y="184"/>
                </a:lnTo>
                <a:lnTo>
                  <a:pt x="849943" y="22"/>
                </a:lnTo>
                <a:lnTo>
                  <a:pt x="775954" y="21"/>
                </a:lnTo>
                <a:close/>
              </a:path>
              <a:path w="975359" h="772795">
                <a:moveTo>
                  <a:pt x="216316" y="596258"/>
                </a:moveTo>
                <a:lnTo>
                  <a:pt x="209229" y="599368"/>
                </a:lnTo>
                <a:lnTo>
                  <a:pt x="168502" y="640543"/>
                </a:lnTo>
                <a:lnTo>
                  <a:pt x="109271" y="699972"/>
                </a:lnTo>
                <a:lnTo>
                  <a:pt x="108562" y="700384"/>
                </a:lnTo>
                <a:lnTo>
                  <a:pt x="106738" y="701756"/>
                </a:lnTo>
                <a:lnTo>
                  <a:pt x="165111" y="701756"/>
                </a:lnTo>
                <a:lnTo>
                  <a:pt x="228239" y="638037"/>
                </a:lnTo>
                <a:lnTo>
                  <a:pt x="231136" y="637153"/>
                </a:lnTo>
                <a:lnTo>
                  <a:pt x="626374" y="637153"/>
                </a:lnTo>
                <a:lnTo>
                  <a:pt x="654476" y="626875"/>
                </a:lnTo>
                <a:lnTo>
                  <a:pt x="680572" y="606911"/>
                </a:lnTo>
                <a:lnTo>
                  <a:pt x="685610" y="600023"/>
                </a:lnTo>
                <a:lnTo>
                  <a:pt x="597648" y="600023"/>
                </a:lnTo>
                <a:lnTo>
                  <a:pt x="216316" y="596258"/>
                </a:lnTo>
                <a:close/>
              </a:path>
              <a:path w="975359" h="772795">
                <a:moveTo>
                  <a:pt x="626374" y="637153"/>
                </a:moveTo>
                <a:lnTo>
                  <a:pt x="231136" y="637153"/>
                </a:lnTo>
                <a:lnTo>
                  <a:pt x="593740" y="640543"/>
                </a:lnTo>
                <a:lnTo>
                  <a:pt x="601355" y="640426"/>
                </a:lnTo>
                <a:lnTo>
                  <a:pt x="608986" y="639978"/>
                </a:lnTo>
                <a:lnTo>
                  <a:pt x="616584" y="639173"/>
                </a:lnTo>
                <a:lnTo>
                  <a:pt x="624099" y="637985"/>
                </a:lnTo>
                <a:lnTo>
                  <a:pt x="626374" y="637153"/>
                </a:lnTo>
                <a:close/>
              </a:path>
              <a:path w="975359" h="772795">
                <a:moveTo>
                  <a:pt x="803903" y="473476"/>
                </a:moveTo>
                <a:lnTo>
                  <a:pt x="727223" y="473476"/>
                </a:lnTo>
                <a:lnTo>
                  <a:pt x="734210" y="473512"/>
                </a:lnTo>
                <a:lnTo>
                  <a:pt x="741087" y="473731"/>
                </a:lnTo>
                <a:lnTo>
                  <a:pt x="744026" y="473876"/>
                </a:lnTo>
                <a:lnTo>
                  <a:pt x="747569" y="475301"/>
                </a:lnTo>
                <a:lnTo>
                  <a:pt x="873197" y="600845"/>
                </a:lnTo>
                <a:lnTo>
                  <a:pt x="878458" y="605189"/>
                </a:lnTo>
                <a:lnTo>
                  <a:pt x="884123" y="607838"/>
                </a:lnTo>
                <a:lnTo>
                  <a:pt x="890255" y="608519"/>
                </a:lnTo>
                <a:lnTo>
                  <a:pt x="896917" y="606960"/>
                </a:lnTo>
                <a:lnTo>
                  <a:pt x="906401" y="603164"/>
                </a:lnTo>
                <a:lnTo>
                  <a:pt x="910028" y="595634"/>
                </a:lnTo>
                <a:lnTo>
                  <a:pt x="909756" y="537246"/>
                </a:lnTo>
                <a:lnTo>
                  <a:pt x="868840" y="537246"/>
                </a:lnTo>
                <a:lnTo>
                  <a:pt x="819367" y="488832"/>
                </a:lnTo>
                <a:lnTo>
                  <a:pt x="803903" y="473476"/>
                </a:lnTo>
                <a:close/>
              </a:path>
              <a:path w="975359" h="772795">
                <a:moveTo>
                  <a:pt x="685835" y="204484"/>
                </a:moveTo>
                <a:lnTo>
                  <a:pt x="591613" y="204484"/>
                </a:lnTo>
                <a:lnTo>
                  <a:pt x="601502" y="204690"/>
                </a:lnTo>
                <a:lnTo>
                  <a:pt x="611226" y="205607"/>
                </a:lnTo>
                <a:lnTo>
                  <a:pt x="647554" y="222801"/>
                </a:lnTo>
                <a:lnTo>
                  <a:pt x="668539" y="255011"/>
                </a:lnTo>
                <a:lnTo>
                  <a:pt x="671457" y="311034"/>
                </a:lnTo>
                <a:lnTo>
                  <a:pt x="671478" y="526502"/>
                </a:lnTo>
                <a:lnTo>
                  <a:pt x="665907" y="555838"/>
                </a:lnTo>
                <a:lnTo>
                  <a:pt x="650470" y="579187"/>
                </a:lnTo>
                <a:lnTo>
                  <a:pt x="627079" y="594574"/>
                </a:lnTo>
                <a:lnTo>
                  <a:pt x="597648" y="600023"/>
                </a:lnTo>
                <a:lnTo>
                  <a:pt x="685610" y="600023"/>
                </a:lnTo>
                <a:lnTo>
                  <a:pt x="709883" y="550111"/>
                </a:lnTo>
                <a:lnTo>
                  <a:pt x="712177" y="508167"/>
                </a:lnTo>
                <a:lnTo>
                  <a:pt x="712447" y="496695"/>
                </a:lnTo>
                <a:lnTo>
                  <a:pt x="712718" y="489269"/>
                </a:lnTo>
                <a:lnTo>
                  <a:pt x="712499" y="481843"/>
                </a:lnTo>
                <a:lnTo>
                  <a:pt x="712499" y="473564"/>
                </a:lnTo>
                <a:lnTo>
                  <a:pt x="803903" y="473476"/>
                </a:lnTo>
                <a:lnTo>
                  <a:pt x="777123" y="446630"/>
                </a:lnTo>
                <a:lnTo>
                  <a:pt x="765266" y="434687"/>
                </a:lnTo>
                <a:lnTo>
                  <a:pt x="759881" y="432574"/>
                </a:lnTo>
                <a:lnTo>
                  <a:pt x="712561" y="432566"/>
                </a:lnTo>
                <a:lnTo>
                  <a:pt x="712672" y="376055"/>
                </a:lnTo>
                <a:lnTo>
                  <a:pt x="712702" y="311034"/>
                </a:lnTo>
                <a:lnTo>
                  <a:pt x="712249" y="272846"/>
                </a:lnTo>
                <a:lnTo>
                  <a:pt x="701956" y="228136"/>
                </a:lnTo>
                <a:lnTo>
                  <a:pt x="689944" y="208790"/>
                </a:lnTo>
                <a:lnTo>
                  <a:pt x="685835" y="204484"/>
                </a:lnTo>
                <a:close/>
              </a:path>
              <a:path w="975359" h="772795">
                <a:moveTo>
                  <a:pt x="947671" y="40677"/>
                </a:moveTo>
                <a:lnTo>
                  <a:pt x="861200" y="40677"/>
                </a:lnTo>
                <a:lnTo>
                  <a:pt x="884317" y="44015"/>
                </a:lnTo>
                <a:lnTo>
                  <a:pt x="904216" y="53638"/>
                </a:lnTo>
                <a:lnTo>
                  <a:pt x="930684" y="89570"/>
                </a:lnTo>
                <a:lnTo>
                  <a:pt x="934512" y="131641"/>
                </a:lnTo>
                <a:lnTo>
                  <a:pt x="934634" y="362207"/>
                </a:lnTo>
                <a:lnTo>
                  <a:pt x="931138" y="385923"/>
                </a:lnTo>
                <a:lnTo>
                  <a:pt x="921082" y="406193"/>
                </a:lnTo>
                <a:lnTo>
                  <a:pt x="905095" y="422169"/>
                </a:lnTo>
                <a:lnTo>
                  <a:pt x="883806" y="433003"/>
                </a:lnTo>
                <a:lnTo>
                  <a:pt x="877202" y="436205"/>
                </a:lnTo>
                <a:lnTo>
                  <a:pt x="872509" y="440756"/>
                </a:lnTo>
                <a:lnTo>
                  <a:pt x="869707" y="446704"/>
                </a:lnTo>
                <a:lnTo>
                  <a:pt x="868778" y="454095"/>
                </a:lnTo>
                <a:lnTo>
                  <a:pt x="868840" y="537246"/>
                </a:lnTo>
                <a:lnTo>
                  <a:pt x="909756" y="537246"/>
                </a:lnTo>
                <a:lnTo>
                  <a:pt x="909557" y="488832"/>
                </a:lnTo>
                <a:lnTo>
                  <a:pt x="909444" y="468125"/>
                </a:lnTo>
                <a:lnTo>
                  <a:pt x="910434" y="466294"/>
                </a:lnTo>
                <a:lnTo>
                  <a:pt x="958778" y="424397"/>
                </a:lnTo>
                <a:lnTo>
                  <a:pt x="974989" y="366773"/>
                </a:lnTo>
                <a:lnTo>
                  <a:pt x="975269" y="326867"/>
                </a:lnTo>
                <a:lnTo>
                  <a:pt x="975171" y="106252"/>
                </a:lnTo>
                <a:lnTo>
                  <a:pt x="974644" y="100511"/>
                </a:lnTo>
                <a:lnTo>
                  <a:pt x="973811" y="94344"/>
                </a:lnTo>
                <a:lnTo>
                  <a:pt x="962171" y="59251"/>
                </a:lnTo>
                <a:lnTo>
                  <a:pt x="947671" y="40677"/>
                </a:lnTo>
                <a:close/>
              </a:path>
              <a:path w="975359" h="772795">
                <a:moveTo>
                  <a:pt x="759752" y="432524"/>
                </a:moveTo>
                <a:lnTo>
                  <a:pt x="743181" y="432574"/>
                </a:lnTo>
                <a:lnTo>
                  <a:pt x="759881" y="432574"/>
                </a:lnTo>
                <a:lnTo>
                  <a:pt x="759752" y="432524"/>
                </a:lnTo>
                <a:close/>
              </a:path>
              <a:path w="975359" h="772795">
                <a:moveTo>
                  <a:pt x="685805" y="204453"/>
                </a:moveTo>
                <a:lnTo>
                  <a:pt x="115451" y="204453"/>
                </a:lnTo>
                <a:lnTo>
                  <a:pt x="186692" y="204688"/>
                </a:lnTo>
                <a:lnTo>
                  <a:pt x="685835" y="204484"/>
                </a:lnTo>
                <a:close/>
              </a:path>
              <a:path w="975359" h="772795">
                <a:moveTo>
                  <a:pt x="320525" y="163933"/>
                </a:moveTo>
                <a:lnTo>
                  <a:pt x="303485" y="164172"/>
                </a:lnTo>
                <a:lnTo>
                  <a:pt x="599906" y="164172"/>
                </a:lnTo>
                <a:lnTo>
                  <a:pt x="597785" y="164023"/>
                </a:lnTo>
                <a:lnTo>
                  <a:pt x="485625" y="164023"/>
                </a:lnTo>
                <a:lnTo>
                  <a:pt x="321359" y="163954"/>
                </a:lnTo>
                <a:lnTo>
                  <a:pt x="320525" y="163933"/>
                </a:lnTo>
                <a:close/>
              </a:path>
              <a:path w="975359" h="772795">
                <a:moveTo>
                  <a:pt x="594865" y="163818"/>
                </a:moveTo>
                <a:lnTo>
                  <a:pt x="485625" y="164023"/>
                </a:lnTo>
                <a:lnTo>
                  <a:pt x="597785" y="164023"/>
                </a:lnTo>
                <a:lnTo>
                  <a:pt x="594865" y="163818"/>
                </a:lnTo>
                <a:close/>
              </a:path>
              <a:path w="975359" h="772795">
                <a:moveTo>
                  <a:pt x="947655" y="40658"/>
                </a:moveTo>
                <a:lnTo>
                  <a:pt x="414756" y="40657"/>
                </a:lnTo>
                <a:lnTo>
                  <a:pt x="530040" y="40719"/>
                </a:lnTo>
                <a:lnTo>
                  <a:pt x="947671" y="40677"/>
                </a:lnTo>
                <a:close/>
              </a:path>
              <a:path w="975359" h="772795">
                <a:moveTo>
                  <a:pt x="837766" y="0"/>
                </a:moveTo>
                <a:lnTo>
                  <a:pt x="826203" y="22"/>
                </a:lnTo>
                <a:lnTo>
                  <a:pt x="849943" y="22"/>
                </a:lnTo>
                <a:lnTo>
                  <a:pt x="8377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7347074" y="3807417"/>
            <a:ext cx="488950" cy="41275"/>
          </a:xfrm>
          <a:custGeom>
            <a:avLst/>
            <a:gdLst/>
            <a:ahLst/>
            <a:cxnLst/>
            <a:rect l="l" t="t" r="r" b="b"/>
            <a:pathLst>
              <a:path w="488950" h="41275">
                <a:moveTo>
                  <a:pt x="22897" y="0"/>
                </a:moveTo>
                <a:lnTo>
                  <a:pt x="13454" y="1464"/>
                </a:lnTo>
                <a:lnTo>
                  <a:pt x="6219" y="5642"/>
                </a:lnTo>
                <a:lnTo>
                  <a:pt x="1599" y="12183"/>
                </a:lnTo>
                <a:lnTo>
                  <a:pt x="0" y="20738"/>
                </a:lnTo>
                <a:lnTo>
                  <a:pt x="1642" y="29073"/>
                </a:lnTo>
                <a:lnTo>
                  <a:pt x="6220" y="35444"/>
                </a:lnTo>
                <a:lnTo>
                  <a:pt x="13353" y="39514"/>
                </a:lnTo>
                <a:lnTo>
                  <a:pt x="22657" y="40946"/>
                </a:lnTo>
                <a:lnTo>
                  <a:pt x="444946" y="40965"/>
                </a:lnTo>
                <a:lnTo>
                  <a:pt x="467595" y="40925"/>
                </a:lnTo>
                <a:lnTo>
                  <a:pt x="476792" y="39189"/>
                </a:lnTo>
                <a:lnTo>
                  <a:pt x="483760" y="34421"/>
                </a:lnTo>
                <a:lnTo>
                  <a:pt x="487976" y="27214"/>
                </a:lnTo>
                <a:lnTo>
                  <a:pt x="488919" y="18159"/>
                </a:lnTo>
                <a:lnTo>
                  <a:pt x="486768" y="10817"/>
                </a:lnTo>
                <a:lnTo>
                  <a:pt x="482024" y="5079"/>
                </a:lnTo>
                <a:lnTo>
                  <a:pt x="475139" y="1344"/>
                </a:lnTo>
                <a:lnTo>
                  <a:pt x="467139" y="99"/>
                </a:lnTo>
                <a:lnTo>
                  <a:pt x="272889" y="99"/>
                </a:lnTo>
                <a:lnTo>
                  <a:pt x="22897" y="0"/>
                </a:lnTo>
                <a:close/>
              </a:path>
              <a:path w="488950" h="41275">
                <a:moveTo>
                  <a:pt x="466563" y="10"/>
                </a:moveTo>
                <a:lnTo>
                  <a:pt x="272889" y="99"/>
                </a:lnTo>
                <a:lnTo>
                  <a:pt x="467139" y="99"/>
                </a:lnTo>
                <a:lnTo>
                  <a:pt x="466563" y="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7346121" y="3658626"/>
            <a:ext cx="490855" cy="41275"/>
          </a:xfrm>
          <a:custGeom>
            <a:avLst/>
            <a:gdLst/>
            <a:ahLst/>
            <a:cxnLst/>
            <a:rect l="l" t="t" r="r" b="b"/>
            <a:pathLst>
              <a:path w="490854" h="41275">
                <a:moveTo>
                  <a:pt x="456537" y="40852"/>
                </a:moveTo>
                <a:lnTo>
                  <a:pt x="403301" y="40852"/>
                </a:lnTo>
                <a:lnTo>
                  <a:pt x="452508" y="40870"/>
                </a:lnTo>
                <a:lnTo>
                  <a:pt x="456537" y="40852"/>
                </a:lnTo>
                <a:close/>
              </a:path>
              <a:path w="490854" h="41275">
                <a:moveTo>
                  <a:pt x="23637" y="0"/>
                </a:moveTo>
                <a:lnTo>
                  <a:pt x="0" y="22984"/>
                </a:lnTo>
                <a:lnTo>
                  <a:pt x="2055" y="30251"/>
                </a:lnTo>
                <a:lnTo>
                  <a:pt x="6607" y="35886"/>
                </a:lnTo>
                <a:lnTo>
                  <a:pt x="13278" y="39532"/>
                </a:lnTo>
                <a:lnTo>
                  <a:pt x="21688" y="40832"/>
                </a:lnTo>
                <a:lnTo>
                  <a:pt x="77294" y="40857"/>
                </a:lnTo>
                <a:lnTo>
                  <a:pt x="456537" y="40852"/>
                </a:lnTo>
                <a:lnTo>
                  <a:pt x="478028" y="40759"/>
                </a:lnTo>
                <a:lnTo>
                  <a:pt x="484187" y="36016"/>
                </a:lnTo>
                <a:lnTo>
                  <a:pt x="490826" y="19740"/>
                </a:lnTo>
                <a:lnTo>
                  <a:pt x="488762" y="12615"/>
                </a:lnTo>
                <a:lnTo>
                  <a:pt x="478173" y="1258"/>
                </a:lnTo>
                <a:lnTo>
                  <a:pt x="471778" y="196"/>
                </a:lnTo>
                <a:lnTo>
                  <a:pt x="27806" y="124"/>
                </a:lnTo>
                <a:lnTo>
                  <a:pt x="23637" y="0"/>
                </a:lnTo>
                <a:close/>
              </a:path>
              <a:path w="490854" h="41275">
                <a:moveTo>
                  <a:pt x="471722" y="187"/>
                </a:moveTo>
                <a:lnTo>
                  <a:pt x="425629" y="196"/>
                </a:lnTo>
                <a:lnTo>
                  <a:pt x="471778" y="1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7617900" y="3459563"/>
            <a:ext cx="490855" cy="41275"/>
          </a:xfrm>
          <a:custGeom>
            <a:avLst/>
            <a:gdLst/>
            <a:ahLst/>
            <a:cxnLst/>
            <a:rect l="l" t="t" r="r" b="b"/>
            <a:pathLst>
              <a:path w="490854" h="41275">
                <a:moveTo>
                  <a:pt x="17915" y="0"/>
                </a:moveTo>
                <a:lnTo>
                  <a:pt x="12266" y="1445"/>
                </a:lnTo>
                <a:lnTo>
                  <a:pt x="1313" y="12563"/>
                </a:lnTo>
                <a:lnTo>
                  <a:pt x="0" y="20364"/>
                </a:lnTo>
                <a:lnTo>
                  <a:pt x="7264" y="37878"/>
                </a:lnTo>
                <a:lnTo>
                  <a:pt x="15174" y="40842"/>
                </a:lnTo>
                <a:lnTo>
                  <a:pt x="245678" y="40711"/>
                </a:lnTo>
                <a:lnTo>
                  <a:pt x="245678" y="40551"/>
                </a:lnTo>
                <a:lnTo>
                  <a:pt x="473051" y="40551"/>
                </a:lnTo>
                <a:lnTo>
                  <a:pt x="483312" y="38835"/>
                </a:lnTo>
                <a:lnTo>
                  <a:pt x="490253" y="30951"/>
                </a:lnTo>
                <a:lnTo>
                  <a:pt x="490815" y="22506"/>
                </a:lnTo>
                <a:lnTo>
                  <a:pt x="489687" y="13196"/>
                </a:lnTo>
                <a:lnTo>
                  <a:pt x="485151" y="6131"/>
                </a:lnTo>
                <a:lnTo>
                  <a:pt x="477543" y="1647"/>
                </a:lnTo>
                <a:lnTo>
                  <a:pt x="469262" y="395"/>
                </a:lnTo>
                <a:lnTo>
                  <a:pt x="92933" y="395"/>
                </a:lnTo>
                <a:lnTo>
                  <a:pt x="17915" y="0"/>
                </a:lnTo>
                <a:close/>
              </a:path>
              <a:path w="490854" h="41275">
                <a:moveTo>
                  <a:pt x="245678" y="40711"/>
                </a:moveTo>
                <a:lnTo>
                  <a:pt x="135386" y="40711"/>
                </a:lnTo>
                <a:lnTo>
                  <a:pt x="245678" y="40728"/>
                </a:lnTo>
                <a:close/>
              </a:path>
              <a:path w="490854" h="41275">
                <a:moveTo>
                  <a:pt x="473051" y="40551"/>
                </a:moveTo>
                <a:lnTo>
                  <a:pt x="252536" y="40551"/>
                </a:lnTo>
                <a:lnTo>
                  <a:pt x="469148" y="40728"/>
                </a:lnTo>
                <a:lnTo>
                  <a:pt x="472118" y="40707"/>
                </a:lnTo>
                <a:lnTo>
                  <a:pt x="473051" y="40551"/>
                </a:lnTo>
                <a:close/>
              </a:path>
              <a:path w="490854" h="41275">
                <a:moveTo>
                  <a:pt x="467199" y="83"/>
                </a:moveTo>
                <a:lnTo>
                  <a:pt x="92933" y="395"/>
                </a:lnTo>
                <a:lnTo>
                  <a:pt x="469262" y="395"/>
                </a:lnTo>
                <a:lnTo>
                  <a:pt x="467199" y="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304801" y="4833368"/>
            <a:ext cx="1752600" cy="1850037"/>
          </a:xfrm>
          <a:custGeom>
            <a:avLst/>
            <a:gdLst/>
            <a:ahLst/>
            <a:cxnLst/>
            <a:rect l="l" t="t" r="r" b="b"/>
            <a:pathLst>
              <a:path w="1604645" h="1534795">
                <a:moveTo>
                  <a:pt x="807265" y="1316158"/>
                </a:moveTo>
                <a:lnTo>
                  <a:pt x="756760" y="1316158"/>
                </a:lnTo>
                <a:lnTo>
                  <a:pt x="759279" y="1323992"/>
                </a:lnTo>
                <a:lnTo>
                  <a:pt x="761439" y="1329605"/>
                </a:lnTo>
                <a:lnTo>
                  <a:pt x="762930" y="1335404"/>
                </a:lnTo>
                <a:lnTo>
                  <a:pt x="778094" y="1380888"/>
                </a:lnTo>
                <a:lnTo>
                  <a:pt x="798996" y="1421114"/>
                </a:lnTo>
                <a:lnTo>
                  <a:pt x="825153" y="1455771"/>
                </a:lnTo>
                <a:lnTo>
                  <a:pt x="856083" y="1484549"/>
                </a:lnTo>
                <a:lnTo>
                  <a:pt x="891306" y="1507138"/>
                </a:lnTo>
                <a:lnTo>
                  <a:pt x="930337" y="1523227"/>
                </a:lnTo>
                <a:lnTo>
                  <a:pt x="972697" y="1532508"/>
                </a:lnTo>
                <a:lnTo>
                  <a:pt x="1017901" y="1534668"/>
                </a:lnTo>
                <a:lnTo>
                  <a:pt x="1065470" y="1529398"/>
                </a:lnTo>
                <a:lnTo>
                  <a:pt x="1106430" y="1519967"/>
                </a:lnTo>
                <a:lnTo>
                  <a:pt x="1125834" y="1507007"/>
                </a:lnTo>
                <a:lnTo>
                  <a:pt x="1127490" y="1485763"/>
                </a:lnTo>
                <a:lnTo>
                  <a:pt x="1024450" y="1485763"/>
                </a:lnTo>
                <a:lnTo>
                  <a:pt x="977498" y="1484505"/>
                </a:lnTo>
                <a:lnTo>
                  <a:pt x="933171" y="1472640"/>
                </a:lnTo>
                <a:lnTo>
                  <a:pt x="893084" y="1450970"/>
                </a:lnTo>
                <a:lnTo>
                  <a:pt x="858849" y="1420297"/>
                </a:lnTo>
                <a:lnTo>
                  <a:pt x="832083" y="1381425"/>
                </a:lnTo>
                <a:lnTo>
                  <a:pt x="814399" y="1335157"/>
                </a:lnTo>
                <a:lnTo>
                  <a:pt x="807265" y="1316158"/>
                </a:lnTo>
                <a:close/>
              </a:path>
              <a:path w="1604645" h="1534795">
                <a:moveTo>
                  <a:pt x="1133305" y="48910"/>
                </a:moveTo>
                <a:lnTo>
                  <a:pt x="829433" y="48910"/>
                </a:lnTo>
                <a:lnTo>
                  <a:pt x="877743" y="50061"/>
                </a:lnTo>
                <a:lnTo>
                  <a:pt x="926385" y="53966"/>
                </a:lnTo>
                <a:lnTo>
                  <a:pt x="975352" y="60652"/>
                </a:lnTo>
                <a:lnTo>
                  <a:pt x="1024640" y="70151"/>
                </a:lnTo>
                <a:lnTo>
                  <a:pt x="1074242" y="82490"/>
                </a:lnTo>
                <a:lnTo>
                  <a:pt x="1124155" y="97699"/>
                </a:lnTo>
                <a:lnTo>
                  <a:pt x="1174372" y="115808"/>
                </a:lnTo>
                <a:lnTo>
                  <a:pt x="1223122" y="137014"/>
                </a:lnTo>
                <a:lnTo>
                  <a:pt x="1268288" y="161193"/>
                </a:lnTo>
                <a:lnTo>
                  <a:pt x="1309921" y="188143"/>
                </a:lnTo>
                <a:lnTo>
                  <a:pt x="1348075" y="217664"/>
                </a:lnTo>
                <a:lnTo>
                  <a:pt x="1382802" y="249553"/>
                </a:lnTo>
                <a:lnTo>
                  <a:pt x="1414154" y="283611"/>
                </a:lnTo>
                <a:lnTo>
                  <a:pt x="1442183" y="319636"/>
                </a:lnTo>
                <a:lnTo>
                  <a:pt x="1466944" y="357426"/>
                </a:lnTo>
                <a:lnTo>
                  <a:pt x="1488487" y="396781"/>
                </a:lnTo>
                <a:lnTo>
                  <a:pt x="1506865" y="437500"/>
                </a:lnTo>
                <a:lnTo>
                  <a:pt x="1522132" y="479382"/>
                </a:lnTo>
                <a:lnTo>
                  <a:pt x="1534339" y="522224"/>
                </a:lnTo>
                <a:lnTo>
                  <a:pt x="1543539" y="565827"/>
                </a:lnTo>
                <a:lnTo>
                  <a:pt x="1549784" y="609989"/>
                </a:lnTo>
                <a:lnTo>
                  <a:pt x="1553128" y="654509"/>
                </a:lnTo>
                <a:lnTo>
                  <a:pt x="1553623" y="699186"/>
                </a:lnTo>
                <a:lnTo>
                  <a:pt x="1551320" y="743819"/>
                </a:lnTo>
                <a:lnTo>
                  <a:pt x="1546273" y="788207"/>
                </a:lnTo>
                <a:lnTo>
                  <a:pt x="1536716" y="839078"/>
                </a:lnTo>
                <a:lnTo>
                  <a:pt x="1523029" y="888321"/>
                </a:lnTo>
                <a:lnTo>
                  <a:pt x="1505249" y="935935"/>
                </a:lnTo>
                <a:lnTo>
                  <a:pt x="1483411" y="981919"/>
                </a:lnTo>
                <a:lnTo>
                  <a:pt x="1457551" y="1026272"/>
                </a:lnTo>
                <a:lnTo>
                  <a:pt x="1427705" y="1068994"/>
                </a:lnTo>
                <a:lnTo>
                  <a:pt x="1393750" y="1107180"/>
                </a:lnTo>
                <a:lnTo>
                  <a:pt x="1356010" y="1138467"/>
                </a:lnTo>
                <a:lnTo>
                  <a:pt x="1314960" y="1163778"/>
                </a:lnTo>
                <a:lnTo>
                  <a:pt x="1271072" y="1184035"/>
                </a:lnTo>
                <a:lnTo>
                  <a:pt x="1224823" y="1200163"/>
                </a:lnTo>
                <a:lnTo>
                  <a:pt x="1176685" y="1213086"/>
                </a:lnTo>
                <a:lnTo>
                  <a:pt x="1110730" y="1228853"/>
                </a:lnTo>
                <a:lnTo>
                  <a:pt x="1044543" y="1243372"/>
                </a:lnTo>
                <a:lnTo>
                  <a:pt x="1026446" y="1249532"/>
                </a:lnTo>
                <a:lnTo>
                  <a:pt x="1015807" y="1259433"/>
                </a:lnTo>
                <a:lnTo>
                  <a:pt x="1012273" y="1273394"/>
                </a:lnTo>
                <a:lnTo>
                  <a:pt x="1015492" y="1291732"/>
                </a:lnTo>
                <a:lnTo>
                  <a:pt x="1029678" y="1337221"/>
                </a:lnTo>
                <a:lnTo>
                  <a:pt x="1043836" y="1382930"/>
                </a:lnTo>
                <a:lnTo>
                  <a:pt x="1072411" y="1475610"/>
                </a:lnTo>
                <a:lnTo>
                  <a:pt x="1024450" y="1485763"/>
                </a:lnTo>
                <a:lnTo>
                  <a:pt x="1127490" y="1485763"/>
                </a:lnTo>
                <a:lnTo>
                  <a:pt x="1127653" y="1483685"/>
                </a:lnTo>
                <a:lnTo>
                  <a:pt x="1115859" y="1443164"/>
                </a:lnTo>
                <a:lnTo>
                  <a:pt x="1103124" y="1405419"/>
                </a:lnTo>
                <a:lnTo>
                  <a:pt x="1063927" y="1289696"/>
                </a:lnTo>
                <a:lnTo>
                  <a:pt x="1108185" y="1278984"/>
                </a:lnTo>
                <a:lnTo>
                  <a:pt x="1213397" y="1249463"/>
                </a:lnTo>
                <a:lnTo>
                  <a:pt x="1259017" y="1235631"/>
                </a:lnTo>
                <a:lnTo>
                  <a:pt x="1303789" y="1219624"/>
                </a:lnTo>
                <a:lnTo>
                  <a:pt x="1348444" y="1198921"/>
                </a:lnTo>
                <a:lnTo>
                  <a:pt x="1388627" y="1174176"/>
                </a:lnTo>
                <a:lnTo>
                  <a:pt x="1424599" y="1145676"/>
                </a:lnTo>
                <a:lnTo>
                  <a:pt x="1456623" y="1113704"/>
                </a:lnTo>
                <a:lnTo>
                  <a:pt x="1484960" y="1078548"/>
                </a:lnTo>
                <a:lnTo>
                  <a:pt x="1509874" y="1040491"/>
                </a:lnTo>
                <a:lnTo>
                  <a:pt x="1531624" y="999821"/>
                </a:lnTo>
                <a:lnTo>
                  <a:pt x="1550474" y="956821"/>
                </a:lnTo>
                <a:lnTo>
                  <a:pt x="1566686" y="911779"/>
                </a:lnTo>
                <a:lnTo>
                  <a:pt x="1578329" y="870641"/>
                </a:lnTo>
                <a:lnTo>
                  <a:pt x="1587561" y="828718"/>
                </a:lnTo>
                <a:lnTo>
                  <a:pt x="1595753" y="786458"/>
                </a:lnTo>
                <a:lnTo>
                  <a:pt x="1604272" y="744309"/>
                </a:lnTo>
                <a:lnTo>
                  <a:pt x="1604272" y="608606"/>
                </a:lnTo>
                <a:lnTo>
                  <a:pt x="1601988" y="599714"/>
                </a:lnTo>
                <a:lnTo>
                  <a:pt x="1599651" y="590827"/>
                </a:lnTo>
                <a:lnTo>
                  <a:pt x="1597439" y="581911"/>
                </a:lnTo>
                <a:lnTo>
                  <a:pt x="1583813" y="520324"/>
                </a:lnTo>
                <a:lnTo>
                  <a:pt x="1569176" y="470047"/>
                </a:lnTo>
                <a:lnTo>
                  <a:pt x="1551619" y="422132"/>
                </a:lnTo>
                <a:lnTo>
                  <a:pt x="1531142" y="376611"/>
                </a:lnTo>
                <a:lnTo>
                  <a:pt x="1507745" y="333513"/>
                </a:lnTo>
                <a:lnTo>
                  <a:pt x="1481429" y="292869"/>
                </a:lnTo>
                <a:lnTo>
                  <a:pt x="1452192" y="254711"/>
                </a:lnTo>
                <a:lnTo>
                  <a:pt x="1420036" y="219069"/>
                </a:lnTo>
                <a:lnTo>
                  <a:pt x="1384961" y="185974"/>
                </a:lnTo>
                <a:lnTo>
                  <a:pt x="1346965" y="155456"/>
                </a:lnTo>
                <a:lnTo>
                  <a:pt x="1306050" y="127547"/>
                </a:lnTo>
                <a:lnTo>
                  <a:pt x="1262214" y="102277"/>
                </a:lnTo>
                <a:lnTo>
                  <a:pt x="1215460" y="79678"/>
                </a:lnTo>
                <a:lnTo>
                  <a:pt x="1165785" y="59779"/>
                </a:lnTo>
                <a:lnTo>
                  <a:pt x="1133305" y="48910"/>
                </a:lnTo>
                <a:close/>
              </a:path>
              <a:path w="1604645" h="1534795">
                <a:moveTo>
                  <a:pt x="820529" y="0"/>
                </a:moveTo>
                <a:lnTo>
                  <a:pt x="771873" y="1995"/>
                </a:lnTo>
                <a:lnTo>
                  <a:pt x="723414" y="6536"/>
                </a:lnTo>
                <a:lnTo>
                  <a:pt x="675165" y="13593"/>
                </a:lnTo>
                <a:lnTo>
                  <a:pt x="627135" y="23137"/>
                </a:lnTo>
                <a:lnTo>
                  <a:pt x="579336" y="35138"/>
                </a:lnTo>
                <a:lnTo>
                  <a:pt x="531778" y="49567"/>
                </a:lnTo>
                <a:lnTo>
                  <a:pt x="484471" y="66394"/>
                </a:lnTo>
                <a:lnTo>
                  <a:pt x="437426" y="85591"/>
                </a:lnTo>
                <a:lnTo>
                  <a:pt x="390655" y="107126"/>
                </a:lnTo>
                <a:lnTo>
                  <a:pt x="344167" y="130972"/>
                </a:lnTo>
                <a:lnTo>
                  <a:pt x="302154" y="155295"/>
                </a:lnTo>
                <a:lnTo>
                  <a:pt x="262370" y="181815"/>
                </a:lnTo>
                <a:lnTo>
                  <a:pt x="224915" y="210578"/>
                </a:lnTo>
                <a:lnTo>
                  <a:pt x="189893" y="241627"/>
                </a:lnTo>
                <a:lnTo>
                  <a:pt x="157406" y="275008"/>
                </a:lnTo>
                <a:lnTo>
                  <a:pt x="127557" y="310766"/>
                </a:lnTo>
                <a:lnTo>
                  <a:pt x="100448" y="348945"/>
                </a:lnTo>
                <a:lnTo>
                  <a:pt x="76182" y="389589"/>
                </a:lnTo>
                <a:lnTo>
                  <a:pt x="54861" y="432744"/>
                </a:lnTo>
                <a:lnTo>
                  <a:pt x="36588" y="478454"/>
                </a:lnTo>
                <a:lnTo>
                  <a:pt x="16882" y="546119"/>
                </a:lnTo>
                <a:lnTo>
                  <a:pt x="8554" y="580513"/>
                </a:lnTo>
                <a:lnTo>
                  <a:pt x="0" y="614825"/>
                </a:lnTo>
                <a:lnTo>
                  <a:pt x="0" y="738192"/>
                </a:lnTo>
                <a:lnTo>
                  <a:pt x="6603" y="767451"/>
                </a:lnTo>
                <a:lnTo>
                  <a:pt x="12941" y="796778"/>
                </a:lnTo>
                <a:lnTo>
                  <a:pt x="28937" y="854208"/>
                </a:lnTo>
                <a:lnTo>
                  <a:pt x="47580" y="901074"/>
                </a:lnTo>
                <a:lnTo>
                  <a:pt x="68748" y="945247"/>
                </a:lnTo>
                <a:lnTo>
                  <a:pt x="92382" y="986784"/>
                </a:lnTo>
                <a:lnTo>
                  <a:pt x="118421" y="1025742"/>
                </a:lnTo>
                <a:lnTo>
                  <a:pt x="146806" y="1062178"/>
                </a:lnTo>
                <a:lnTo>
                  <a:pt x="177475" y="1096150"/>
                </a:lnTo>
                <a:lnTo>
                  <a:pt x="210368" y="1127715"/>
                </a:lnTo>
                <a:lnTo>
                  <a:pt x="245427" y="1156932"/>
                </a:lnTo>
                <a:lnTo>
                  <a:pt x="282590" y="1183857"/>
                </a:lnTo>
                <a:lnTo>
                  <a:pt x="321797" y="1208548"/>
                </a:lnTo>
                <a:lnTo>
                  <a:pt x="362988" y="1231062"/>
                </a:lnTo>
                <a:lnTo>
                  <a:pt x="406103" y="1251457"/>
                </a:lnTo>
                <a:lnTo>
                  <a:pt x="451081" y="1269790"/>
                </a:lnTo>
                <a:lnTo>
                  <a:pt x="497863" y="1286119"/>
                </a:lnTo>
                <a:lnTo>
                  <a:pt x="548426" y="1300162"/>
                </a:lnTo>
                <a:lnTo>
                  <a:pt x="599669" y="1310043"/>
                </a:lnTo>
                <a:lnTo>
                  <a:pt x="651519" y="1315906"/>
                </a:lnTo>
                <a:lnTo>
                  <a:pt x="703907" y="1317896"/>
                </a:lnTo>
                <a:lnTo>
                  <a:pt x="756760" y="1316158"/>
                </a:lnTo>
                <a:lnTo>
                  <a:pt x="807265" y="1316158"/>
                </a:lnTo>
                <a:lnTo>
                  <a:pt x="776156" y="1286781"/>
                </a:lnTo>
                <a:lnTo>
                  <a:pt x="607068" y="1250974"/>
                </a:lnTo>
                <a:lnTo>
                  <a:pt x="558411" y="1240491"/>
                </a:lnTo>
                <a:lnTo>
                  <a:pt x="510157" y="1228848"/>
                </a:lnTo>
                <a:lnTo>
                  <a:pt x="462496" y="1215557"/>
                </a:lnTo>
                <a:lnTo>
                  <a:pt x="415616" y="1200132"/>
                </a:lnTo>
                <a:lnTo>
                  <a:pt x="372531" y="1182430"/>
                </a:lnTo>
                <a:lnTo>
                  <a:pt x="331669" y="1161178"/>
                </a:lnTo>
                <a:lnTo>
                  <a:pt x="293137" y="1136622"/>
                </a:lnTo>
                <a:lnTo>
                  <a:pt x="257042" y="1109006"/>
                </a:lnTo>
                <a:lnTo>
                  <a:pt x="223465" y="1078548"/>
                </a:lnTo>
                <a:lnTo>
                  <a:pt x="192590" y="1045574"/>
                </a:lnTo>
                <a:lnTo>
                  <a:pt x="164446" y="1010248"/>
                </a:lnTo>
                <a:lnTo>
                  <a:pt x="139166" y="972840"/>
                </a:lnTo>
                <a:lnTo>
                  <a:pt x="116857" y="933597"/>
                </a:lnTo>
                <a:lnTo>
                  <a:pt x="97625" y="892762"/>
                </a:lnTo>
                <a:lnTo>
                  <a:pt x="81578" y="850581"/>
                </a:lnTo>
                <a:lnTo>
                  <a:pt x="68822" y="807298"/>
                </a:lnTo>
                <a:lnTo>
                  <a:pt x="59463" y="763158"/>
                </a:lnTo>
                <a:lnTo>
                  <a:pt x="53609" y="718406"/>
                </a:lnTo>
                <a:lnTo>
                  <a:pt x="51366" y="673287"/>
                </a:lnTo>
                <a:lnTo>
                  <a:pt x="52841" y="628044"/>
                </a:lnTo>
                <a:lnTo>
                  <a:pt x="58141" y="582924"/>
                </a:lnTo>
                <a:lnTo>
                  <a:pt x="67373" y="538171"/>
                </a:lnTo>
                <a:lnTo>
                  <a:pt x="80642" y="494029"/>
                </a:lnTo>
                <a:lnTo>
                  <a:pt x="98507" y="449840"/>
                </a:lnTo>
                <a:lnTo>
                  <a:pt x="120090" y="408252"/>
                </a:lnTo>
                <a:lnTo>
                  <a:pt x="145210" y="369261"/>
                </a:lnTo>
                <a:lnTo>
                  <a:pt x="173689" y="332862"/>
                </a:lnTo>
                <a:lnTo>
                  <a:pt x="205345" y="299051"/>
                </a:lnTo>
                <a:lnTo>
                  <a:pt x="239998" y="267823"/>
                </a:lnTo>
                <a:lnTo>
                  <a:pt x="277468" y="239174"/>
                </a:lnTo>
                <a:lnTo>
                  <a:pt x="321390" y="209573"/>
                </a:lnTo>
                <a:lnTo>
                  <a:pt x="365708" y="182373"/>
                </a:lnTo>
                <a:lnTo>
                  <a:pt x="410415" y="157604"/>
                </a:lnTo>
                <a:lnTo>
                  <a:pt x="455506" y="135295"/>
                </a:lnTo>
                <a:lnTo>
                  <a:pt x="500976" y="115476"/>
                </a:lnTo>
                <a:lnTo>
                  <a:pt x="546820" y="98176"/>
                </a:lnTo>
                <a:lnTo>
                  <a:pt x="593033" y="83424"/>
                </a:lnTo>
                <a:lnTo>
                  <a:pt x="639608" y="71249"/>
                </a:lnTo>
                <a:lnTo>
                  <a:pt x="686541" y="61681"/>
                </a:lnTo>
                <a:lnTo>
                  <a:pt x="733826" y="54749"/>
                </a:lnTo>
                <a:lnTo>
                  <a:pt x="781459" y="50482"/>
                </a:lnTo>
                <a:lnTo>
                  <a:pt x="829433" y="48910"/>
                </a:lnTo>
                <a:lnTo>
                  <a:pt x="1133305" y="48910"/>
                </a:lnTo>
                <a:lnTo>
                  <a:pt x="1116038" y="43131"/>
                </a:lnTo>
                <a:lnTo>
                  <a:pt x="1066415" y="29235"/>
                </a:lnTo>
                <a:lnTo>
                  <a:pt x="1016926" y="18062"/>
                </a:lnTo>
                <a:lnTo>
                  <a:pt x="967583" y="9581"/>
                </a:lnTo>
                <a:lnTo>
                  <a:pt x="918395" y="3763"/>
                </a:lnTo>
                <a:lnTo>
                  <a:pt x="869374" y="579"/>
                </a:lnTo>
                <a:lnTo>
                  <a:pt x="8205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897890" y="5257800"/>
            <a:ext cx="549910" cy="621030"/>
          </a:xfrm>
          <a:custGeom>
            <a:avLst/>
            <a:gdLst/>
            <a:ahLst/>
            <a:cxnLst/>
            <a:rect l="l" t="t" r="r" b="b"/>
            <a:pathLst>
              <a:path w="626110" h="773429">
                <a:moveTo>
                  <a:pt x="622496" y="256316"/>
                </a:moveTo>
                <a:lnTo>
                  <a:pt x="277017" y="256316"/>
                </a:lnTo>
                <a:lnTo>
                  <a:pt x="307040" y="257969"/>
                </a:lnTo>
                <a:lnTo>
                  <a:pt x="332329" y="269109"/>
                </a:lnTo>
                <a:lnTo>
                  <a:pt x="349547" y="288033"/>
                </a:lnTo>
                <a:lnTo>
                  <a:pt x="359471" y="312557"/>
                </a:lnTo>
                <a:lnTo>
                  <a:pt x="360940" y="339761"/>
                </a:lnTo>
                <a:lnTo>
                  <a:pt x="352793" y="366723"/>
                </a:lnTo>
                <a:lnTo>
                  <a:pt x="342327" y="385405"/>
                </a:lnTo>
                <a:lnTo>
                  <a:pt x="330607" y="403489"/>
                </a:lnTo>
                <a:lnTo>
                  <a:pt x="317884" y="420937"/>
                </a:lnTo>
                <a:lnTo>
                  <a:pt x="304409" y="437710"/>
                </a:lnTo>
                <a:lnTo>
                  <a:pt x="283514" y="467316"/>
                </a:lnTo>
                <a:lnTo>
                  <a:pt x="268591" y="498918"/>
                </a:lnTo>
                <a:lnTo>
                  <a:pt x="259674" y="532505"/>
                </a:lnTo>
                <a:lnTo>
                  <a:pt x="256797" y="568067"/>
                </a:lnTo>
                <a:lnTo>
                  <a:pt x="257290" y="599592"/>
                </a:lnTo>
                <a:lnTo>
                  <a:pt x="260514" y="662623"/>
                </a:lnTo>
                <a:lnTo>
                  <a:pt x="270221" y="744040"/>
                </a:lnTo>
                <a:lnTo>
                  <a:pt x="309300" y="773409"/>
                </a:lnTo>
                <a:lnTo>
                  <a:pt x="408390" y="759233"/>
                </a:lnTo>
                <a:lnTo>
                  <a:pt x="433056" y="750463"/>
                </a:lnTo>
                <a:lnTo>
                  <a:pt x="438787" y="724798"/>
                </a:lnTo>
                <a:lnTo>
                  <a:pt x="431513" y="667120"/>
                </a:lnTo>
                <a:lnTo>
                  <a:pt x="429411" y="623713"/>
                </a:lnTo>
                <a:lnTo>
                  <a:pt x="438069" y="586643"/>
                </a:lnTo>
                <a:lnTo>
                  <a:pt x="458874" y="554883"/>
                </a:lnTo>
                <a:lnTo>
                  <a:pt x="493214" y="527408"/>
                </a:lnTo>
                <a:lnTo>
                  <a:pt x="536239" y="496033"/>
                </a:lnTo>
                <a:lnTo>
                  <a:pt x="570636" y="460546"/>
                </a:lnTo>
                <a:lnTo>
                  <a:pt x="596585" y="421204"/>
                </a:lnTo>
                <a:lnTo>
                  <a:pt x="614266" y="378262"/>
                </a:lnTo>
                <a:lnTo>
                  <a:pt x="623857" y="331977"/>
                </a:lnTo>
                <a:lnTo>
                  <a:pt x="625541" y="282605"/>
                </a:lnTo>
                <a:lnTo>
                  <a:pt x="622496" y="256316"/>
                </a:lnTo>
                <a:close/>
              </a:path>
              <a:path w="626110" h="773429">
                <a:moveTo>
                  <a:pt x="331667" y="0"/>
                </a:moveTo>
                <a:lnTo>
                  <a:pt x="287808" y="4019"/>
                </a:lnTo>
                <a:lnTo>
                  <a:pt x="245585" y="13546"/>
                </a:lnTo>
                <a:lnTo>
                  <a:pt x="205393" y="28232"/>
                </a:lnTo>
                <a:lnTo>
                  <a:pt x="167625" y="47728"/>
                </a:lnTo>
                <a:lnTo>
                  <a:pt x="132675" y="71682"/>
                </a:lnTo>
                <a:lnTo>
                  <a:pt x="100937" y="99746"/>
                </a:lnTo>
                <a:lnTo>
                  <a:pt x="72804" y="131570"/>
                </a:lnTo>
                <a:lnTo>
                  <a:pt x="48670" y="166805"/>
                </a:lnTo>
                <a:lnTo>
                  <a:pt x="28929" y="205099"/>
                </a:lnTo>
                <a:lnTo>
                  <a:pt x="13974" y="246104"/>
                </a:lnTo>
                <a:lnTo>
                  <a:pt x="4200" y="289470"/>
                </a:lnTo>
                <a:lnTo>
                  <a:pt x="0" y="334848"/>
                </a:lnTo>
                <a:lnTo>
                  <a:pt x="1767" y="381887"/>
                </a:lnTo>
                <a:lnTo>
                  <a:pt x="7784" y="428177"/>
                </a:lnTo>
                <a:lnTo>
                  <a:pt x="18863" y="451313"/>
                </a:lnTo>
                <a:lnTo>
                  <a:pt x="43169" y="458227"/>
                </a:lnTo>
                <a:lnTo>
                  <a:pt x="119673" y="454242"/>
                </a:lnTo>
                <a:lnTo>
                  <a:pt x="183680" y="444165"/>
                </a:lnTo>
                <a:lnTo>
                  <a:pt x="204867" y="405917"/>
                </a:lnTo>
                <a:lnTo>
                  <a:pt x="194222" y="372943"/>
                </a:lnTo>
                <a:lnTo>
                  <a:pt x="186600" y="346800"/>
                </a:lnTo>
                <a:lnTo>
                  <a:pt x="198235" y="300007"/>
                </a:lnTo>
                <a:lnTo>
                  <a:pt x="245895" y="263811"/>
                </a:lnTo>
                <a:lnTo>
                  <a:pt x="277017" y="256316"/>
                </a:lnTo>
                <a:lnTo>
                  <a:pt x="622496" y="256316"/>
                </a:lnTo>
                <a:lnTo>
                  <a:pt x="619495" y="230403"/>
                </a:lnTo>
                <a:lnTo>
                  <a:pt x="608212" y="184596"/>
                </a:lnTo>
                <a:lnTo>
                  <a:pt x="591768" y="142909"/>
                </a:lnTo>
                <a:lnTo>
                  <a:pt x="569894" y="105732"/>
                </a:lnTo>
                <a:lnTo>
                  <a:pt x="542321" y="73453"/>
                </a:lnTo>
                <a:lnTo>
                  <a:pt x="508781" y="46459"/>
                </a:lnTo>
                <a:lnTo>
                  <a:pt x="469003" y="25141"/>
                </a:lnTo>
                <a:lnTo>
                  <a:pt x="422721" y="9886"/>
                </a:lnTo>
                <a:lnTo>
                  <a:pt x="376769" y="1839"/>
                </a:lnTo>
                <a:lnTo>
                  <a:pt x="3316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133678" y="5973832"/>
            <a:ext cx="161722" cy="122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7250" y="2352040"/>
            <a:ext cx="767715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77925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latin typeface="Arial"/>
                <a:cs typeface="Arial"/>
              </a:rPr>
              <a:t>Procedimiento de presentación  </a:t>
            </a:r>
            <a:r>
              <a:rPr sz="2800" b="1" dirty="0">
                <a:latin typeface="Arial"/>
                <a:cs typeface="Arial"/>
              </a:rPr>
              <a:t>Declaración </a:t>
            </a:r>
            <a:r>
              <a:rPr sz="2800" b="1" spc="-5" dirty="0">
                <a:latin typeface="Arial"/>
                <a:cs typeface="Arial"/>
              </a:rPr>
              <a:t>de modificación patrimonial y</a:t>
            </a:r>
            <a:r>
              <a:rPr sz="2800" b="1" spc="65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de</a:t>
            </a:r>
            <a:endParaRPr sz="2800" dirty="0">
              <a:latin typeface="Arial"/>
              <a:cs typeface="Arial"/>
            </a:endParaRPr>
          </a:p>
          <a:p>
            <a:pPr marL="3057525">
              <a:lnSpc>
                <a:spcPct val="100000"/>
              </a:lnSpc>
            </a:pPr>
            <a:r>
              <a:rPr sz="2800" b="1" dirty="0">
                <a:latin typeface="Arial"/>
                <a:cs typeface="Arial"/>
              </a:rPr>
              <a:t>intereses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1200" y="3810000"/>
            <a:ext cx="51816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MX" sz="7200" b="1" dirty="0">
                <a:solidFill>
                  <a:srgbClr val="660066"/>
                </a:solidFill>
                <a:latin typeface="Arial"/>
                <a:cs typeface="Arial"/>
              </a:rPr>
              <a:t>DeclaraINAI</a:t>
            </a:r>
            <a:endParaRPr sz="6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PLANCHA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3642" y="1138868"/>
            <a:ext cx="2365758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Arial"/>
                <a:cs typeface="Arial"/>
              </a:rPr>
              <a:t>Acceso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868246"/>
            <a:ext cx="4800600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 </a:t>
            </a:r>
            <a:r>
              <a:rPr sz="1800" spc="-5" dirty="0">
                <a:latin typeface="Arial"/>
                <a:cs typeface="Arial"/>
              </a:rPr>
              <a:t>través </a:t>
            </a:r>
            <a:r>
              <a:rPr sz="1800" spc="-10" dirty="0">
                <a:latin typeface="Arial"/>
                <a:cs typeface="Arial"/>
              </a:rPr>
              <a:t>del navegador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web</a:t>
            </a:r>
            <a:r>
              <a:rPr lang="es-ES_tradnl" sz="1800" spc="-20" dirty="0">
                <a:latin typeface="Arial"/>
                <a:cs typeface="Arial"/>
              </a:rPr>
              <a:t> </a:t>
            </a:r>
            <a:r>
              <a:rPr lang="de-DE" b="1" dirty="0">
                <a:latin typeface="Arial"/>
                <a:cs typeface="Arial"/>
              </a:rPr>
              <a:t>Google</a:t>
            </a:r>
            <a:r>
              <a:rPr lang="de-DE" b="1" spc="-105" dirty="0">
                <a:latin typeface="Arial"/>
                <a:cs typeface="Arial"/>
              </a:rPr>
              <a:t> </a:t>
            </a:r>
            <a:r>
              <a:rPr lang="de-DE" b="1" dirty="0">
                <a:latin typeface="Arial"/>
                <a:cs typeface="Arial"/>
              </a:rPr>
              <a:t>Chrome</a:t>
            </a:r>
            <a:endParaRPr lang="de-DE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49814" y="2007219"/>
            <a:ext cx="3175" cy="43815"/>
          </a:xfrm>
          <a:custGeom>
            <a:avLst/>
            <a:gdLst/>
            <a:ahLst/>
            <a:cxnLst/>
            <a:rect l="l" t="t" r="r" b="b"/>
            <a:pathLst>
              <a:path w="3175" h="43814">
                <a:moveTo>
                  <a:pt x="2725" y="0"/>
                </a:moveTo>
                <a:lnTo>
                  <a:pt x="707" y="10945"/>
                </a:lnTo>
                <a:lnTo>
                  <a:pt x="0" y="21826"/>
                </a:lnTo>
                <a:lnTo>
                  <a:pt x="699" y="32784"/>
                </a:lnTo>
                <a:lnTo>
                  <a:pt x="2860" y="43653"/>
                </a:lnTo>
                <a:lnTo>
                  <a:pt x="2803" y="10926"/>
                </a:lnTo>
                <a:lnTo>
                  <a:pt x="2725" y="0"/>
                </a:lnTo>
                <a:close/>
              </a:path>
            </a:pathLst>
          </a:custGeom>
          <a:solidFill>
            <a:srgbClr val="F9E22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4545112" y="1905383"/>
            <a:ext cx="249554" cy="250190"/>
          </a:xfrm>
          <a:custGeom>
            <a:avLst/>
            <a:gdLst/>
            <a:ahLst/>
            <a:cxnLst/>
            <a:rect l="l" t="t" r="r" b="b"/>
            <a:pathLst>
              <a:path w="249554" h="250189">
                <a:moveTo>
                  <a:pt x="128259" y="0"/>
                </a:moveTo>
                <a:lnTo>
                  <a:pt x="88194" y="5648"/>
                </a:lnTo>
                <a:lnTo>
                  <a:pt x="51202" y="24107"/>
                </a:lnTo>
                <a:lnTo>
                  <a:pt x="21421" y="54298"/>
                </a:lnTo>
                <a:lnTo>
                  <a:pt x="2990" y="95145"/>
                </a:lnTo>
                <a:lnTo>
                  <a:pt x="0" y="126500"/>
                </a:lnTo>
                <a:lnTo>
                  <a:pt x="697" y="141772"/>
                </a:lnTo>
                <a:lnTo>
                  <a:pt x="1636" y="156638"/>
                </a:lnTo>
                <a:lnTo>
                  <a:pt x="4374" y="162439"/>
                </a:lnTo>
                <a:lnTo>
                  <a:pt x="7087" y="168278"/>
                </a:lnTo>
                <a:lnTo>
                  <a:pt x="9749" y="174143"/>
                </a:lnTo>
                <a:lnTo>
                  <a:pt x="12334" y="180019"/>
                </a:lnTo>
                <a:lnTo>
                  <a:pt x="38383" y="215999"/>
                </a:lnTo>
                <a:lnTo>
                  <a:pt x="78524" y="241209"/>
                </a:lnTo>
                <a:lnTo>
                  <a:pt x="127248" y="250150"/>
                </a:lnTo>
                <a:lnTo>
                  <a:pt x="179044" y="237323"/>
                </a:lnTo>
                <a:lnTo>
                  <a:pt x="187424" y="232777"/>
                </a:lnTo>
                <a:lnTo>
                  <a:pt x="188172" y="232323"/>
                </a:lnTo>
                <a:lnTo>
                  <a:pt x="125145" y="232323"/>
                </a:lnTo>
                <a:lnTo>
                  <a:pt x="85031" y="224340"/>
                </a:lnTo>
                <a:lnTo>
                  <a:pt x="50338" y="201002"/>
                </a:lnTo>
                <a:lnTo>
                  <a:pt x="26133" y="166868"/>
                </a:lnTo>
                <a:lnTo>
                  <a:pt x="17481" y="126500"/>
                </a:lnTo>
                <a:lnTo>
                  <a:pt x="26023" y="84086"/>
                </a:lnTo>
                <a:lnTo>
                  <a:pt x="48442" y="49921"/>
                </a:lnTo>
                <a:lnTo>
                  <a:pt x="82060" y="27082"/>
                </a:lnTo>
                <a:lnTo>
                  <a:pt x="124197" y="18650"/>
                </a:lnTo>
                <a:lnTo>
                  <a:pt x="190216" y="18650"/>
                </a:lnTo>
                <a:lnTo>
                  <a:pt x="169711" y="8155"/>
                </a:lnTo>
                <a:lnTo>
                  <a:pt x="144917" y="405"/>
                </a:lnTo>
                <a:lnTo>
                  <a:pt x="139364" y="270"/>
                </a:lnTo>
                <a:lnTo>
                  <a:pt x="133947" y="270"/>
                </a:lnTo>
                <a:lnTo>
                  <a:pt x="128259" y="0"/>
                </a:lnTo>
                <a:close/>
              </a:path>
              <a:path w="249554" h="250189">
                <a:moveTo>
                  <a:pt x="190216" y="18650"/>
                </a:moveTo>
                <a:lnTo>
                  <a:pt x="124197" y="18650"/>
                </a:lnTo>
                <a:lnTo>
                  <a:pt x="168155" y="27441"/>
                </a:lnTo>
                <a:lnTo>
                  <a:pt x="202135" y="50968"/>
                </a:lnTo>
                <a:lnTo>
                  <a:pt x="224027" y="84656"/>
                </a:lnTo>
                <a:lnTo>
                  <a:pt x="231725" y="123932"/>
                </a:lnTo>
                <a:lnTo>
                  <a:pt x="223547" y="166146"/>
                </a:lnTo>
                <a:lnTo>
                  <a:pt x="201034" y="200123"/>
                </a:lnTo>
                <a:lnTo>
                  <a:pt x="167222" y="223103"/>
                </a:lnTo>
                <a:lnTo>
                  <a:pt x="125145" y="232323"/>
                </a:lnTo>
                <a:lnTo>
                  <a:pt x="188172" y="232323"/>
                </a:lnTo>
                <a:lnTo>
                  <a:pt x="195600" y="227812"/>
                </a:lnTo>
                <a:lnTo>
                  <a:pt x="203726" y="222670"/>
                </a:lnTo>
                <a:lnTo>
                  <a:pt x="211953" y="217591"/>
                </a:lnTo>
                <a:lnTo>
                  <a:pt x="212630" y="214618"/>
                </a:lnTo>
                <a:lnTo>
                  <a:pt x="214391" y="212861"/>
                </a:lnTo>
                <a:lnTo>
                  <a:pt x="217370" y="212050"/>
                </a:lnTo>
                <a:lnTo>
                  <a:pt x="220775" y="206133"/>
                </a:lnTo>
                <a:lnTo>
                  <a:pt x="224294" y="200292"/>
                </a:lnTo>
                <a:lnTo>
                  <a:pt x="228244" y="194755"/>
                </a:lnTo>
                <a:lnTo>
                  <a:pt x="232944" y="189750"/>
                </a:lnTo>
                <a:lnTo>
                  <a:pt x="236433" y="181380"/>
                </a:lnTo>
                <a:lnTo>
                  <a:pt x="246622" y="156368"/>
                </a:lnTo>
                <a:lnTo>
                  <a:pt x="248518" y="149070"/>
                </a:lnTo>
                <a:lnTo>
                  <a:pt x="248564" y="141291"/>
                </a:lnTo>
                <a:lnTo>
                  <a:pt x="249195" y="134609"/>
                </a:lnTo>
                <a:lnTo>
                  <a:pt x="246351" y="93017"/>
                </a:lnTo>
                <a:lnTo>
                  <a:pt x="228881" y="54871"/>
                </a:lnTo>
                <a:lnTo>
                  <a:pt x="192130" y="19630"/>
                </a:lnTo>
                <a:lnTo>
                  <a:pt x="190216" y="18650"/>
                </a:lnTo>
                <a:close/>
              </a:path>
            </a:pathLst>
          </a:custGeom>
          <a:solidFill>
            <a:srgbClr val="FCFCF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4778124" y="2061698"/>
            <a:ext cx="23495" cy="34925"/>
          </a:xfrm>
          <a:custGeom>
            <a:avLst/>
            <a:gdLst/>
            <a:ahLst/>
            <a:cxnLst/>
            <a:rect l="l" t="t" r="r" b="b"/>
            <a:pathLst>
              <a:path w="23495" h="34925">
                <a:moveTo>
                  <a:pt x="13678" y="0"/>
                </a:moveTo>
                <a:lnTo>
                  <a:pt x="0" y="33382"/>
                </a:lnTo>
                <a:lnTo>
                  <a:pt x="6094" y="33652"/>
                </a:lnTo>
                <a:lnTo>
                  <a:pt x="12323" y="34328"/>
                </a:lnTo>
                <a:lnTo>
                  <a:pt x="11917" y="25137"/>
                </a:lnTo>
                <a:lnTo>
                  <a:pt x="11646" y="20542"/>
                </a:lnTo>
                <a:lnTo>
                  <a:pt x="13948" y="18110"/>
                </a:lnTo>
                <a:lnTo>
                  <a:pt x="17605" y="15271"/>
                </a:lnTo>
                <a:lnTo>
                  <a:pt x="22514" y="10091"/>
                </a:lnTo>
                <a:lnTo>
                  <a:pt x="23056" y="5862"/>
                </a:lnTo>
                <a:lnTo>
                  <a:pt x="19890" y="2519"/>
                </a:lnTo>
                <a:lnTo>
                  <a:pt x="13678" y="0"/>
                </a:lnTo>
                <a:close/>
              </a:path>
            </a:pathLst>
          </a:custGeom>
          <a:solidFill>
            <a:srgbClr val="F9E22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601662" y="2463354"/>
            <a:ext cx="5742940" cy="2976245"/>
          </a:xfrm>
          <a:custGeom>
            <a:avLst/>
            <a:gdLst/>
            <a:ahLst/>
            <a:cxnLst/>
            <a:rect l="l" t="t" r="r" b="b"/>
            <a:pathLst>
              <a:path w="5742940" h="2976245">
                <a:moveTo>
                  <a:pt x="5428591" y="2975691"/>
                </a:moveTo>
                <a:lnTo>
                  <a:pt x="2859494" y="2975691"/>
                </a:lnTo>
                <a:lnTo>
                  <a:pt x="4874472" y="2975954"/>
                </a:lnTo>
                <a:lnTo>
                  <a:pt x="5428591" y="2975691"/>
                </a:lnTo>
                <a:close/>
              </a:path>
              <a:path w="5742940" h="2976245">
                <a:moveTo>
                  <a:pt x="3690888" y="0"/>
                </a:moveTo>
                <a:lnTo>
                  <a:pt x="330828" y="887"/>
                </a:lnTo>
                <a:lnTo>
                  <a:pt x="266250" y="2109"/>
                </a:lnTo>
                <a:lnTo>
                  <a:pt x="210359" y="5940"/>
                </a:lnTo>
                <a:lnTo>
                  <a:pt x="162571" y="12876"/>
                </a:lnTo>
                <a:lnTo>
                  <a:pt x="122299" y="23413"/>
                </a:lnTo>
                <a:lnTo>
                  <a:pt x="61963" y="57268"/>
                </a:lnTo>
                <a:lnTo>
                  <a:pt x="24666" y="111467"/>
                </a:lnTo>
                <a:lnTo>
                  <a:pt x="5723" y="189975"/>
                </a:lnTo>
                <a:lnTo>
                  <a:pt x="1671" y="239582"/>
                </a:lnTo>
                <a:lnTo>
                  <a:pt x="450" y="296753"/>
                </a:lnTo>
                <a:lnTo>
                  <a:pt x="36" y="857686"/>
                </a:lnTo>
                <a:lnTo>
                  <a:pt x="0" y="2047449"/>
                </a:lnTo>
                <a:lnTo>
                  <a:pt x="450" y="2693334"/>
                </a:lnTo>
                <a:lnTo>
                  <a:pt x="1270" y="2751742"/>
                </a:lnTo>
                <a:lnTo>
                  <a:pt x="4283" y="2801556"/>
                </a:lnTo>
                <a:lnTo>
                  <a:pt x="10317" y="2843450"/>
                </a:lnTo>
                <a:lnTo>
                  <a:pt x="34766" y="2906164"/>
                </a:lnTo>
                <a:lnTo>
                  <a:pt x="81249" y="2945266"/>
                </a:lnTo>
                <a:lnTo>
                  <a:pt x="156398" y="2966137"/>
                </a:lnTo>
                <a:lnTo>
                  <a:pt x="206794" y="2971417"/>
                </a:lnTo>
                <a:lnTo>
                  <a:pt x="266843" y="2974159"/>
                </a:lnTo>
                <a:lnTo>
                  <a:pt x="337374" y="2975033"/>
                </a:lnTo>
                <a:lnTo>
                  <a:pt x="1144423" y="2975708"/>
                </a:lnTo>
                <a:lnTo>
                  <a:pt x="5428591" y="2975691"/>
                </a:lnTo>
                <a:lnTo>
                  <a:pt x="5493389" y="2974324"/>
                </a:lnTo>
                <a:lnTo>
                  <a:pt x="5548964" y="2970027"/>
                </a:lnTo>
                <a:lnTo>
                  <a:pt x="5595967" y="2962242"/>
                </a:lnTo>
                <a:lnTo>
                  <a:pt x="5635045" y="2950408"/>
                </a:lnTo>
                <a:lnTo>
                  <a:pt x="5692027" y="2912354"/>
                </a:lnTo>
                <a:lnTo>
                  <a:pt x="5725104" y="2851386"/>
                </a:lnTo>
                <a:lnTo>
                  <a:pt x="5734301" y="2810910"/>
                </a:lnTo>
                <a:lnTo>
                  <a:pt x="5739469" y="2763025"/>
                </a:lnTo>
                <a:lnTo>
                  <a:pt x="5739622" y="2758240"/>
                </a:lnTo>
                <a:lnTo>
                  <a:pt x="229559" y="2758240"/>
                </a:lnTo>
                <a:lnTo>
                  <a:pt x="229559" y="201865"/>
                </a:lnTo>
                <a:lnTo>
                  <a:pt x="5737170" y="201865"/>
                </a:lnTo>
                <a:lnTo>
                  <a:pt x="5733199" y="170875"/>
                </a:lnTo>
                <a:lnTo>
                  <a:pt x="5722846" y="130905"/>
                </a:lnTo>
                <a:lnTo>
                  <a:pt x="5686986" y="69192"/>
                </a:lnTo>
                <a:lnTo>
                  <a:pt x="5627575" y="29098"/>
                </a:lnTo>
                <a:lnTo>
                  <a:pt x="5587783" y="16152"/>
                </a:lnTo>
                <a:lnTo>
                  <a:pt x="5540599" y="7403"/>
                </a:lnTo>
                <a:lnTo>
                  <a:pt x="5485520" y="2449"/>
                </a:lnTo>
                <a:lnTo>
                  <a:pt x="5422045" y="887"/>
                </a:lnTo>
                <a:lnTo>
                  <a:pt x="3690888" y="0"/>
                </a:lnTo>
                <a:close/>
              </a:path>
              <a:path w="5742940" h="2976245">
                <a:moveTo>
                  <a:pt x="5737170" y="201865"/>
                </a:moveTo>
                <a:lnTo>
                  <a:pt x="5480574" y="201865"/>
                </a:lnTo>
                <a:lnTo>
                  <a:pt x="5480574" y="2758240"/>
                </a:lnTo>
                <a:lnTo>
                  <a:pt x="5739622" y="2758240"/>
                </a:lnTo>
                <a:lnTo>
                  <a:pt x="5741257" y="2707172"/>
                </a:lnTo>
                <a:lnTo>
                  <a:pt x="5741763" y="2402711"/>
                </a:lnTo>
                <a:lnTo>
                  <a:pt x="5742180" y="2030420"/>
                </a:lnTo>
                <a:lnTo>
                  <a:pt x="5742380" y="1692149"/>
                </a:lnTo>
                <a:lnTo>
                  <a:pt x="5742394" y="1336835"/>
                </a:lnTo>
                <a:lnTo>
                  <a:pt x="5742212" y="981532"/>
                </a:lnTo>
                <a:lnTo>
                  <a:pt x="5741833" y="626263"/>
                </a:lnTo>
                <a:lnTo>
                  <a:pt x="5741257" y="271054"/>
                </a:lnTo>
                <a:lnTo>
                  <a:pt x="5739169" y="217457"/>
                </a:lnTo>
                <a:lnTo>
                  <a:pt x="5737170" y="2018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831106" y="2665252"/>
            <a:ext cx="5251450" cy="2556510"/>
          </a:xfrm>
          <a:custGeom>
            <a:avLst/>
            <a:gdLst/>
            <a:ahLst/>
            <a:cxnLst/>
            <a:rect l="l" t="t" r="r" b="b"/>
            <a:pathLst>
              <a:path w="5251450" h="2556510">
                <a:moveTo>
                  <a:pt x="0" y="2556375"/>
                </a:moveTo>
                <a:lnTo>
                  <a:pt x="0" y="0"/>
                </a:lnTo>
                <a:lnTo>
                  <a:pt x="5251015" y="0"/>
                </a:lnTo>
                <a:lnTo>
                  <a:pt x="5251015" y="2556375"/>
                </a:lnTo>
                <a:lnTo>
                  <a:pt x="0" y="2556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820550" y="4031914"/>
            <a:ext cx="5317490" cy="400685"/>
          </a:xfrm>
          <a:custGeom>
            <a:avLst/>
            <a:gdLst/>
            <a:ahLst/>
            <a:cxnLst/>
            <a:rect l="l" t="t" r="r" b="b"/>
            <a:pathLst>
              <a:path w="5317490" h="400685">
                <a:moveTo>
                  <a:pt x="5211798" y="0"/>
                </a:moveTo>
                <a:lnTo>
                  <a:pt x="105407" y="0"/>
                </a:lnTo>
                <a:lnTo>
                  <a:pt x="64467" y="10097"/>
                </a:lnTo>
                <a:lnTo>
                  <a:pt x="30952" y="37589"/>
                </a:lnTo>
                <a:lnTo>
                  <a:pt x="8313" y="78279"/>
                </a:lnTo>
                <a:lnTo>
                  <a:pt x="0" y="127965"/>
                </a:lnTo>
                <a:lnTo>
                  <a:pt x="0" y="272316"/>
                </a:lnTo>
                <a:lnTo>
                  <a:pt x="8313" y="322017"/>
                </a:lnTo>
                <a:lnTo>
                  <a:pt x="30952" y="362704"/>
                </a:lnTo>
                <a:lnTo>
                  <a:pt x="64467" y="390189"/>
                </a:lnTo>
                <a:lnTo>
                  <a:pt x="105407" y="400282"/>
                </a:lnTo>
                <a:lnTo>
                  <a:pt x="5211799" y="400282"/>
                </a:lnTo>
                <a:lnTo>
                  <a:pt x="5252738" y="390189"/>
                </a:lnTo>
                <a:lnTo>
                  <a:pt x="5286253" y="362705"/>
                </a:lnTo>
                <a:lnTo>
                  <a:pt x="5308892" y="322017"/>
                </a:lnTo>
                <a:lnTo>
                  <a:pt x="5317206" y="272316"/>
                </a:lnTo>
                <a:lnTo>
                  <a:pt x="5317206" y="127965"/>
                </a:lnTo>
                <a:lnTo>
                  <a:pt x="5308892" y="78279"/>
                </a:lnTo>
                <a:lnTo>
                  <a:pt x="5286253" y="37590"/>
                </a:lnTo>
                <a:lnTo>
                  <a:pt x="5252738" y="10097"/>
                </a:lnTo>
                <a:lnTo>
                  <a:pt x="52117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810511" y="4019785"/>
            <a:ext cx="5337810" cy="424815"/>
          </a:xfrm>
          <a:custGeom>
            <a:avLst/>
            <a:gdLst/>
            <a:ahLst/>
            <a:cxnLst/>
            <a:rect l="l" t="t" r="r" b="b"/>
            <a:pathLst>
              <a:path w="5337809" h="424814">
                <a:moveTo>
                  <a:pt x="5222395" y="0"/>
                </a:moveTo>
                <a:lnTo>
                  <a:pt x="114943" y="0"/>
                </a:lnTo>
                <a:lnTo>
                  <a:pt x="70522" y="11070"/>
                </a:lnTo>
                <a:lnTo>
                  <a:pt x="33829" y="41131"/>
                </a:lnTo>
                <a:lnTo>
                  <a:pt x="9118" y="85615"/>
                </a:lnTo>
                <a:lnTo>
                  <a:pt x="0" y="139577"/>
                </a:lnTo>
                <a:lnTo>
                  <a:pt x="0" y="285248"/>
                </a:lnTo>
                <a:lnTo>
                  <a:pt x="9118" y="339176"/>
                </a:lnTo>
                <a:lnTo>
                  <a:pt x="33853" y="383693"/>
                </a:lnTo>
                <a:lnTo>
                  <a:pt x="70522" y="413721"/>
                </a:lnTo>
                <a:lnTo>
                  <a:pt x="114944" y="424791"/>
                </a:lnTo>
                <a:lnTo>
                  <a:pt x="5222395" y="424792"/>
                </a:lnTo>
                <a:lnTo>
                  <a:pt x="5244982" y="422083"/>
                </a:lnTo>
                <a:lnTo>
                  <a:pt x="5266733" y="413722"/>
                </a:lnTo>
                <a:lnTo>
                  <a:pt x="5286532" y="400925"/>
                </a:lnTo>
                <a:lnTo>
                  <a:pt x="5286965" y="400485"/>
                </a:lnTo>
                <a:lnTo>
                  <a:pt x="116449" y="400485"/>
                </a:lnTo>
                <a:lnTo>
                  <a:pt x="115446" y="400417"/>
                </a:lnTo>
                <a:lnTo>
                  <a:pt x="115886" y="400417"/>
                </a:lnTo>
                <a:lnTo>
                  <a:pt x="99540" y="398454"/>
                </a:lnTo>
                <a:lnTo>
                  <a:pt x="97348" y="398454"/>
                </a:lnTo>
                <a:lnTo>
                  <a:pt x="95312" y="397946"/>
                </a:lnTo>
                <a:lnTo>
                  <a:pt x="96022" y="397946"/>
                </a:lnTo>
                <a:lnTo>
                  <a:pt x="79763" y="391717"/>
                </a:lnTo>
                <a:lnTo>
                  <a:pt x="79222" y="391717"/>
                </a:lnTo>
                <a:lnTo>
                  <a:pt x="77466" y="390837"/>
                </a:lnTo>
                <a:lnTo>
                  <a:pt x="77884" y="390837"/>
                </a:lnTo>
                <a:lnTo>
                  <a:pt x="63519" y="381391"/>
                </a:lnTo>
                <a:lnTo>
                  <a:pt x="63077" y="381391"/>
                </a:lnTo>
                <a:lnTo>
                  <a:pt x="61459" y="380037"/>
                </a:lnTo>
                <a:lnTo>
                  <a:pt x="61726" y="380037"/>
                </a:lnTo>
                <a:lnTo>
                  <a:pt x="48998" y="367275"/>
                </a:lnTo>
                <a:lnTo>
                  <a:pt x="48716" y="367275"/>
                </a:lnTo>
                <a:lnTo>
                  <a:pt x="47377" y="365650"/>
                </a:lnTo>
                <a:lnTo>
                  <a:pt x="47612" y="365650"/>
                </a:lnTo>
                <a:lnTo>
                  <a:pt x="37110" y="350179"/>
                </a:lnTo>
                <a:lnTo>
                  <a:pt x="36864" y="350179"/>
                </a:lnTo>
                <a:lnTo>
                  <a:pt x="35777" y="348215"/>
                </a:lnTo>
                <a:lnTo>
                  <a:pt x="35988" y="348215"/>
                </a:lnTo>
                <a:lnTo>
                  <a:pt x="28195" y="330747"/>
                </a:lnTo>
                <a:lnTo>
                  <a:pt x="27969" y="330747"/>
                </a:lnTo>
                <a:lnTo>
                  <a:pt x="27244" y="328614"/>
                </a:lnTo>
                <a:lnTo>
                  <a:pt x="27414" y="328614"/>
                </a:lnTo>
                <a:lnTo>
                  <a:pt x="22337" y="309081"/>
                </a:lnTo>
                <a:lnTo>
                  <a:pt x="22113" y="309081"/>
                </a:lnTo>
                <a:lnTo>
                  <a:pt x="21694" y="306609"/>
                </a:lnTo>
                <a:lnTo>
                  <a:pt x="21911" y="306609"/>
                </a:lnTo>
                <a:lnTo>
                  <a:pt x="20168" y="285248"/>
                </a:lnTo>
                <a:lnTo>
                  <a:pt x="20077" y="284639"/>
                </a:lnTo>
                <a:lnTo>
                  <a:pt x="20021" y="141371"/>
                </a:lnTo>
                <a:lnTo>
                  <a:pt x="21911" y="118182"/>
                </a:lnTo>
                <a:lnTo>
                  <a:pt x="21694" y="118182"/>
                </a:lnTo>
                <a:lnTo>
                  <a:pt x="22113" y="115710"/>
                </a:lnTo>
                <a:lnTo>
                  <a:pt x="22338" y="115710"/>
                </a:lnTo>
                <a:lnTo>
                  <a:pt x="27413" y="96211"/>
                </a:lnTo>
                <a:lnTo>
                  <a:pt x="27244" y="96211"/>
                </a:lnTo>
                <a:lnTo>
                  <a:pt x="27969" y="94078"/>
                </a:lnTo>
                <a:lnTo>
                  <a:pt x="28194" y="94078"/>
                </a:lnTo>
                <a:lnTo>
                  <a:pt x="35990" y="76576"/>
                </a:lnTo>
                <a:lnTo>
                  <a:pt x="35777" y="76576"/>
                </a:lnTo>
                <a:lnTo>
                  <a:pt x="36864" y="74612"/>
                </a:lnTo>
                <a:lnTo>
                  <a:pt x="37110" y="74612"/>
                </a:lnTo>
                <a:lnTo>
                  <a:pt x="47589" y="59175"/>
                </a:lnTo>
                <a:lnTo>
                  <a:pt x="47377" y="59175"/>
                </a:lnTo>
                <a:lnTo>
                  <a:pt x="48715" y="57516"/>
                </a:lnTo>
                <a:lnTo>
                  <a:pt x="49031" y="57516"/>
                </a:lnTo>
                <a:lnTo>
                  <a:pt x="61760" y="44754"/>
                </a:lnTo>
                <a:lnTo>
                  <a:pt x="61459" y="44754"/>
                </a:lnTo>
                <a:lnTo>
                  <a:pt x="63076" y="43433"/>
                </a:lnTo>
                <a:lnTo>
                  <a:pt x="63467" y="43433"/>
                </a:lnTo>
                <a:lnTo>
                  <a:pt x="77883" y="33954"/>
                </a:lnTo>
                <a:lnTo>
                  <a:pt x="77465" y="33954"/>
                </a:lnTo>
                <a:lnTo>
                  <a:pt x="79222" y="33074"/>
                </a:lnTo>
                <a:lnTo>
                  <a:pt x="79763" y="33074"/>
                </a:lnTo>
                <a:lnTo>
                  <a:pt x="96022" y="26845"/>
                </a:lnTo>
                <a:lnTo>
                  <a:pt x="95312" y="26845"/>
                </a:lnTo>
                <a:lnTo>
                  <a:pt x="97348" y="26337"/>
                </a:lnTo>
                <a:lnTo>
                  <a:pt x="99540" y="26337"/>
                </a:lnTo>
                <a:lnTo>
                  <a:pt x="115886" y="24374"/>
                </a:lnTo>
                <a:lnTo>
                  <a:pt x="115445" y="24374"/>
                </a:lnTo>
                <a:lnTo>
                  <a:pt x="116449" y="24306"/>
                </a:lnTo>
                <a:lnTo>
                  <a:pt x="5286965" y="24306"/>
                </a:lnTo>
                <a:lnTo>
                  <a:pt x="5286532" y="23866"/>
                </a:lnTo>
                <a:lnTo>
                  <a:pt x="5266733" y="11070"/>
                </a:lnTo>
                <a:lnTo>
                  <a:pt x="5244982" y="2708"/>
                </a:lnTo>
                <a:lnTo>
                  <a:pt x="5222395" y="0"/>
                </a:lnTo>
                <a:close/>
              </a:path>
              <a:path w="5337809" h="424814">
                <a:moveTo>
                  <a:pt x="115886" y="400417"/>
                </a:moveTo>
                <a:lnTo>
                  <a:pt x="115446" y="400417"/>
                </a:lnTo>
                <a:lnTo>
                  <a:pt x="116449" y="400485"/>
                </a:lnTo>
                <a:lnTo>
                  <a:pt x="115886" y="400417"/>
                </a:lnTo>
                <a:close/>
              </a:path>
              <a:path w="5337809" h="424814">
                <a:moveTo>
                  <a:pt x="5221287" y="400417"/>
                </a:moveTo>
                <a:lnTo>
                  <a:pt x="115886" y="400417"/>
                </a:lnTo>
                <a:lnTo>
                  <a:pt x="116449" y="400485"/>
                </a:lnTo>
                <a:lnTo>
                  <a:pt x="5220722" y="400485"/>
                </a:lnTo>
                <a:lnTo>
                  <a:pt x="5221287" y="400417"/>
                </a:lnTo>
                <a:close/>
              </a:path>
              <a:path w="5337809" h="424814">
                <a:moveTo>
                  <a:pt x="5240997" y="398056"/>
                </a:moveTo>
                <a:lnTo>
                  <a:pt x="5220722" y="400485"/>
                </a:lnTo>
                <a:lnTo>
                  <a:pt x="5221837" y="400417"/>
                </a:lnTo>
                <a:lnTo>
                  <a:pt x="5287032" y="400417"/>
                </a:lnTo>
                <a:lnTo>
                  <a:pt x="5288967" y="398454"/>
                </a:lnTo>
                <a:lnTo>
                  <a:pt x="5239963" y="398454"/>
                </a:lnTo>
                <a:lnTo>
                  <a:pt x="5240997" y="398056"/>
                </a:lnTo>
                <a:close/>
              </a:path>
              <a:path w="5337809" h="424814">
                <a:moveTo>
                  <a:pt x="5287032" y="400417"/>
                </a:moveTo>
                <a:lnTo>
                  <a:pt x="5221837" y="400417"/>
                </a:lnTo>
                <a:lnTo>
                  <a:pt x="5220722" y="400485"/>
                </a:lnTo>
                <a:lnTo>
                  <a:pt x="5286965" y="400485"/>
                </a:lnTo>
                <a:close/>
              </a:path>
              <a:path w="5337809" h="424814">
                <a:moveTo>
                  <a:pt x="95312" y="397946"/>
                </a:moveTo>
                <a:lnTo>
                  <a:pt x="97348" y="398454"/>
                </a:lnTo>
                <a:lnTo>
                  <a:pt x="96347" y="398070"/>
                </a:lnTo>
                <a:lnTo>
                  <a:pt x="95312" y="397946"/>
                </a:lnTo>
                <a:close/>
              </a:path>
              <a:path w="5337809" h="424814">
                <a:moveTo>
                  <a:pt x="96347" y="398070"/>
                </a:moveTo>
                <a:lnTo>
                  <a:pt x="97348" y="398454"/>
                </a:lnTo>
                <a:lnTo>
                  <a:pt x="99540" y="398454"/>
                </a:lnTo>
                <a:lnTo>
                  <a:pt x="96347" y="398070"/>
                </a:lnTo>
                <a:close/>
              </a:path>
              <a:path w="5337809" h="424814">
                <a:moveTo>
                  <a:pt x="5241915" y="397946"/>
                </a:moveTo>
                <a:lnTo>
                  <a:pt x="5240960" y="398070"/>
                </a:lnTo>
                <a:lnTo>
                  <a:pt x="5239963" y="398454"/>
                </a:lnTo>
                <a:lnTo>
                  <a:pt x="5241915" y="397946"/>
                </a:lnTo>
                <a:close/>
              </a:path>
              <a:path w="5337809" h="424814">
                <a:moveTo>
                  <a:pt x="5289467" y="397946"/>
                </a:moveTo>
                <a:lnTo>
                  <a:pt x="5241915" y="397946"/>
                </a:lnTo>
                <a:lnTo>
                  <a:pt x="5239963" y="398454"/>
                </a:lnTo>
                <a:lnTo>
                  <a:pt x="5288967" y="398454"/>
                </a:lnTo>
                <a:lnTo>
                  <a:pt x="5289467" y="397946"/>
                </a:lnTo>
                <a:close/>
              </a:path>
              <a:path w="5337809" h="424814">
                <a:moveTo>
                  <a:pt x="96022" y="397946"/>
                </a:moveTo>
                <a:lnTo>
                  <a:pt x="95312" y="397946"/>
                </a:lnTo>
                <a:lnTo>
                  <a:pt x="96347" y="398070"/>
                </a:lnTo>
                <a:lnTo>
                  <a:pt x="96022" y="397946"/>
                </a:lnTo>
                <a:close/>
              </a:path>
              <a:path w="5337809" h="424814">
                <a:moveTo>
                  <a:pt x="5258999" y="391130"/>
                </a:moveTo>
                <a:lnTo>
                  <a:pt x="5240997" y="398056"/>
                </a:lnTo>
                <a:lnTo>
                  <a:pt x="5241915" y="397946"/>
                </a:lnTo>
                <a:lnTo>
                  <a:pt x="5289467" y="397946"/>
                </a:lnTo>
                <a:lnTo>
                  <a:pt x="5295604" y="391717"/>
                </a:lnTo>
                <a:lnTo>
                  <a:pt x="5258089" y="391717"/>
                </a:lnTo>
                <a:lnTo>
                  <a:pt x="5258999" y="391130"/>
                </a:lnTo>
                <a:close/>
              </a:path>
              <a:path w="5337809" h="424814">
                <a:moveTo>
                  <a:pt x="77466" y="390837"/>
                </a:moveTo>
                <a:lnTo>
                  <a:pt x="79222" y="391717"/>
                </a:lnTo>
                <a:lnTo>
                  <a:pt x="78467" y="391220"/>
                </a:lnTo>
                <a:lnTo>
                  <a:pt x="77466" y="390837"/>
                </a:lnTo>
                <a:close/>
              </a:path>
              <a:path w="5337809" h="424814">
                <a:moveTo>
                  <a:pt x="78467" y="391220"/>
                </a:moveTo>
                <a:lnTo>
                  <a:pt x="79222" y="391717"/>
                </a:lnTo>
                <a:lnTo>
                  <a:pt x="79763" y="391717"/>
                </a:lnTo>
                <a:lnTo>
                  <a:pt x="78467" y="391220"/>
                </a:lnTo>
                <a:close/>
              </a:path>
              <a:path w="5337809" h="424814">
                <a:moveTo>
                  <a:pt x="5259762" y="390837"/>
                </a:moveTo>
                <a:lnTo>
                  <a:pt x="5258999" y="391130"/>
                </a:lnTo>
                <a:lnTo>
                  <a:pt x="5258089" y="391717"/>
                </a:lnTo>
                <a:lnTo>
                  <a:pt x="5259762" y="390837"/>
                </a:lnTo>
                <a:close/>
              </a:path>
              <a:path w="5337809" h="424814">
                <a:moveTo>
                  <a:pt x="5296471" y="390837"/>
                </a:moveTo>
                <a:lnTo>
                  <a:pt x="5259762" y="390837"/>
                </a:lnTo>
                <a:lnTo>
                  <a:pt x="5258089" y="391717"/>
                </a:lnTo>
                <a:lnTo>
                  <a:pt x="5295604" y="391717"/>
                </a:lnTo>
                <a:lnTo>
                  <a:pt x="5296471" y="390837"/>
                </a:lnTo>
                <a:close/>
              </a:path>
              <a:path w="5337809" h="424814">
                <a:moveTo>
                  <a:pt x="77884" y="390837"/>
                </a:moveTo>
                <a:lnTo>
                  <a:pt x="77466" y="390837"/>
                </a:lnTo>
                <a:lnTo>
                  <a:pt x="78467" y="391220"/>
                </a:lnTo>
                <a:lnTo>
                  <a:pt x="77884" y="390837"/>
                </a:lnTo>
                <a:close/>
              </a:path>
              <a:path w="5337809" h="424814">
                <a:moveTo>
                  <a:pt x="5274620" y="381065"/>
                </a:moveTo>
                <a:lnTo>
                  <a:pt x="5258999" y="391130"/>
                </a:lnTo>
                <a:lnTo>
                  <a:pt x="5259762" y="390837"/>
                </a:lnTo>
                <a:lnTo>
                  <a:pt x="5296471" y="390837"/>
                </a:lnTo>
                <a:lnTo>
                  <a:pt x="5303542" y="383660"/>
                </a:lnTo>
                <a:lnTo>
                  <a:pt x="5305038" y="381425"/>
                </a:lnTo>
                <a:lnTo>
                  <a:pt x="5274262" y="381425"/>
                </a:lnTo>
                <a:lnTo>
                  <a:pt x="5274620" y="381065"/>
                </a:lnTo>
                <a:close/>
              </a:path>
              <a:path w="5337809" h="424814">
                <a:moveTo>
                  <a:pt x="5276214" y="380037"/>
                </a:moveTo>
                <a:lnTo>
                  <a:pt x="5274620" y="381065"/>
                </a:lnTo>
                <a:lnTo>
                  <a:pt x="5274262" y="381425"/>
                </a:lnTo>
                <a:lnTo>
                  <a:pt x="5276214" y="380037"/>
                </a:lnTo>
                <a:close/>
              </a:path>
              <a:path w="5337809" h="424814">
                <a:moveTo>
                  <a:pt x="5305968" y="380037"/>
                </a:moveTo>
                <a:lnTo>
                  <a:pt x="5276214" y="380037"/>
                </a:lnTo>
                <a:lnTo>
                  <a:pt x="5274262" y="381425"/>
                </a:lnTo>
                <a:lnTo>
                  <a:pt x="5305038" y="381425"/>
                </a:lnTo>
                <a:lnTo>
                  <a:pt x="5305968" y="380037"/>
                </a:lnTo>
                <a:close/>
              </a:path>
              <a:path w="5337809" h="424814">
                <a:moveTo>
                  <a:pt x="61459" y="380037"/>
                </a:moveTo>
                <a:lnTo>
                  <a:pt x="63077" y="381391"/>
                </a:lnTo>
                <a:lnTo>
                  <a:pt x="62234" y="380547"/>
                </a:lnTo>
                <a:lnTo>
                  <a:pt x="61459" y="380037"/>
                </a:lnTo>
                <a:close/>
              </a:path>
              <a:path w="5337809" h="424814">
                <a:moveTo>
                  <a:pt x="62234" y="380547"/>
                </a:moveTo>
                <a:lnTo>
                  <a:pt x="63077" y="381391"/>
                </a:lnTo>
                <a:lnTo>
                  <a:pt x="63519" y="381391"/>
                </a:lnTo>
                <a:lnTo>
                  <a:pt x="62234" y="380547"/>
                </a:lnTo>
                <a:close/>
              </a:path>
              <a:path w="5337809" h="424814">
                <a:moveTo>
                  <a:pt x="5288900" y="366670"/>
                </a:moveTo>
                <a:lnTo>
                  <a:pt x="5274620" y="381065"/>
                </a:lnTo>
                <a:lnTo>
                  <a:pt x="5276214" y="380037"/>
                </a:lnTo>
                <a:lnTo>
                  <a:pt x="5305968" y="380037"/>
                </a:lnTo>
                <a:lnTo>
                  <a:pt x="5314515" y="367275"/>
                </a:lnTo>
                <a:lnTo>
                  <a:pt x="5288484" y="367275"/>
                </a:lnTo>
                <a:lnTo>
                  <a:pt x="5288900" y="366670"/>
                </a:lnTo>
                <a:close/>
              </a:path>
              <a:path w="5337809" h="424814">
                <a:moveTo>
                  <a:pt x="61726" y="380037"/>
                </a:moveTo>
                <a:lnTo>
                  <a:pt x="61459" y="380037"/>
                </a:lnTo>
                <a:lnTo>
                  <a:pt x="62234" y="380547"/>
                </a:lnTo>
                <a:lnTo>
                  <a:pt x="61726" y="380037"/>
                </a:lnTo>
                <a:close/>
              </a:path>
              <a:path w="5337809" h="424814">
                <a:moveTo>
                  <a:pt x="47377" y="365650"/>
                </a:moveTo>
                <a:lnTo>
                  <a:pt x="48716" y="367275"/>
                </a:lnTo>
                <a:lnTo>
                  <a:pt x="48114" y="366389"/>
                </a:lnTo>
                <a:lnTo>
                  <a:pt x="47377" y="365650"/>
                </a:lnTo>
                <a:close/>
              </a:path>
              <a:path w="5337809" h="424814">
                <a:moveTo>
                  <a:pt x="48114" y="366389"/>
                </a:moveTo>
                <a:lnTo>
                  <a:pt x="48716" y="367275"/>
                </a:lnTo>
                <a:lnTo>
                  <a:pt x="48998" y="367275"/>
                </a:lnTo>
                <a:lnTo>
                  <a:pt x="48114" y="366389"/>
                </a:lnTo>
                <a:close/>
              </a:path>
              <a:path w="5337809" h="424814">
                <a:moveTo>
                  <a:pt x="5289878" y="365684"/>
                </a:moveTo>
                <a:lnTo>
                  <a:pt x="5288900" y="366670"/>
                </a:lnTo>
                <a:lnTo>
                  <a:pt x="5288484" y="367275"/>
                </a:lnTo>
                <a:lnTo>
                  <a:pt x="5289878" y="365684"/>
                </a:lnTo>
                <a:close/>
              </a:path>
              <a:path w="5337809" h="424814">
                <a:moveTo>
                  <a:pt x="5315580" y="365684"/>
                </a:moveTo>
                <a:lnTo>
                  <a:pt x="5289878" y="365684"/>
                </a:lnTo>
                <a:lnTo>
                  <a:pt x="5288484" y="367275"/>
                </a:lnTo>
                <a:lnTo>
                  <a:pt x="5314515" y="367275"/>
                </a:lnTo>
                <a:lnTo>
                  <a:pt x="5315580" y="365684"/>
                </a:lnTo>
                <a:close/>
              </a:path>
              <a:path w="5337809" h="424814">
                <a:moveTo>
                  <a:pt x="5300891" y="349232"/>
                </a:moveTo>
                <a:lnTo>
                  <a:pt x="5288900" y="366670"/>
                </a:lnTo>
                <a:lnTo>
                  <a:pt x="5289878" y="365684"/>
                </a:lnTo>
                <a:lnTo>
                  <a:pt x="5315580" y="365684"/>
                </a:lnTo>
                <a:lnTo>
                  <a:pt x="5317485" y="362840"/>
                </a:lnTo>
                <a:lnTo>
                  <a:pt x="5323154" y="350179"/>
                </a:lnTo>
                <a:lnTo>
                  <a:pt x="5300474" y="350179"/>
                </a:lnTo>
                <a:lnTo>
                  <a:pt x="5300891" y="349232"/>
                </a:lnTo>
                <a:close/>
              </a:path>
              <a:path w="5337809" h="424814">
                <a:moveTo>
                  <a:pt x="47612" y="365650"/>
                </a:moveTo>
                <a:lnTo>
                  <a:pt x="47377" y="365650"/>
                </a:lnTo>
                <a:lnTo>
                  <a:pt x="48114" y="366389"/>
                </a:lnTo>
                <a:lnTo>
                  <a:pt x="47612" y="365650"/>
                </a:lnTo>
                <a:close/>
              </a:path>
              <a:path w="5337809" h="424814">
                <a:moveTo>
                  <a:pt x="35777" y="348215"/>
                </a:moveTo>
                <a:lnTo>
                  <a:pt x="36864" y="350179"/>
                </a:lnTo>
                <a:lnTo>
                  <a:pt x="36394" y="349124"/>
                </a:lnTo>
                <a:lnTo>
                  <a:pt x="35777" y="348215"/>
                </a:lnTo>
                <a:close/>
              </a:path>
              <a:path w="5337809" h="424814">
                <a:moveTo>
                  <a:pt x="36394" y="349124"/>
                </a:moveTo>
                <a:lnTo>
                  <a:pt x="36864" y="350179"/>
                </a:lnTo>
                <a:lnTo>
                  <a:pt x="37110" y="350179"/>
                </a:lnTo>
                <a:lnTo>
                  <a:pt x="36394" y="349124"/>
                </a:lnTo>
                <a:close/>
              </a:path>
              <a:path w="5337809" h="424814">
                <a:moveTo>
                  <a:pt x="5301590" y="348215"/>
                </a:moveTo>
                <a:lnTo>
                  <a:pt x="5300891" y="349232"/>
                </a:lnTo>
                <a:lnTo>
                  <a:pt x="5300474" y="350179"/>
                </a:lnTo>
                <a:lnTo>
                  <a:pt x="5301590" y="348215"/>
                </a:lnTo>
                <a:close/>
              </a:path>
              <a:path w="5337809" h="424814">
                <a:moveTo>
                  <a:pt x="5324034" y="348215"/>
                </a:moveTo>
                <a:lnTo>
                  <a:pt x="5301590" y="348215"/>
                </a:lnTo>
                <a:lnTo>
                  <a:pt x="5300474" y="350179"/>
                </a:lnTo>
                <a:lnTo>
                  <a:pt x="5323154" y="350179"/>
                </a:lnTo>
                <a:lnTo>
                  <a:pt x="5324034" y="348215"/>
                </a:lnTo>
                <a:close/>
              </a:path>
              <a:path w="5337809" h="424814">
                <a:moveTo>
                  <a:pt x="5309918" y="328699"/>
                </a:moveTo>
                <a:lnTo>
                  <a:pt x="5300891" y="349232"/>
                </a:lnTo>
                <a:lnTo>
                  <a:pt x="5301590" y="348215"/>
                </a:lnTo>
                <a:lnTo>
                  <a:pt x="5324034" y="348215"/>
                </a:lnTo>
                <a:lnTo>
                  <a:pt x="5328081" y="339176"/>
                </a:lnTo>
                <a:lnTo>
                  <a:pt x="5330304" y="330747"/>
                </a:lnTo>
                <a:lnTo>
                  <a:pt x="5309398" y="330747"/>
                </a:lnTo>
                <a:lnTo>
                  <a:pt x="5309918" y="328699"/>
                </a:lnTo>
                <a:close/>
              </a:path>
              <a:path w="5337809" h="424814">
                <a:moveTo>
                  <a:pt x="35988" y="348215"/>
                </a:moveTo>
                <a:lnTo>
                  <a:pt x="35777" y="348215"/>
                </a:lnTo>
                <a:lnTo>
                  <a:pt x="36394" y="349124"/>
                </a:lnTo>
                <a:lnTo>
                  <a:pt x="35988" y="348215"/>
                </a:lnTo>
                <a:close/>
              </a:path>
              <a:path w="5337809" h="424814">
                <a:moveTo>
                  <a:pt x="27244" y="328614"/>
                </a:moveTo>
                <a:lnTo>
                  <a:pt x="27969" y="330747"/>
                </a:lnTo>
                <a:lnTo>
                  <a:pt x="27653" y="329531"/>
                </a:lnTo>
                <a:lnTo>
                  <a:pt x="27244" y="328614"/>
                </a:lnTo>
                <a:close/>
              </a:path>
              <a:path w="5337809" h="424814">
                <a:moveTo>
                  <a:pt x="27653" y="329531"/>
                </a:moveTo>
                <a:lnTo>
                  <a:pt x="27969" y="330747"/>
                </a:lnTo>
                <a:lnTo>
                  <a:pt x="28195" y="330747"/>
                </a:lnTo>
                <a:lnTo>
                  <a:pt x="27653" y="329531"/>
                </a:lnTo>
                <a:close/>
              </a:path>
              <a:path w="5337809" h="424814">
                <a:moveTo>
                  <a:pt x="5309956" y="328614"/>
                </a:moveTo>
                <a:lnTo>
                  <a:pt x="5309398" y="330747"/>
                </a:lnTo>
                <a:lnTo>
                  <a:pt x="5309956" y="328614"/>
                </a:lnTo>
                <a:close/>
              </a:path>
              <a:path w="5337809" h="424814">
                <a:moveTo>
                  <a:pt x="5330866" y="328614"/>
                </a:moveTo>
                <a:lnTo>
                  <a:pt x="5309956" y="328614"/>
                </a:lnTo>
                <a:lnTo>
                  <a:pt x="5309398" y="330747"/>
                </a:lnTo>
                <a:lnTo>
                  <a:pt x="5330304" y="330747"/>
                </a:lnTo>
                <a:lnTo>
                  <a:pt x="5330866" y="328614"/>
                </a:lnTo>
                <a:close/>
              </a:path>
              <a:path w="5337809" h="424814">
                <a:moveTo>
                  <a:pt x="27414" y="328614"/>
                </a:moveTo>
                <a:lnTo>
                  <a:pt x="27244" y="328614"/>
                </a:lnTo>
                <a:lnTo>
                  <a:pt x="27653" y="329531"/>
                </a:lnTo>
                <a:lnTo>
                  <a:pt x="27414" y="328614"/>
                </a:lnTo>
                <a:close/>
              </a:path>
              <a:path w="5337809" h="424814">
                <a:moveTo>
                  <a:pt x="5315403" y="307119"/>
                </a:moveTo>
                <a:lnTo>
                  <a:pt x="5309918" y="328699"/>
                </a:lnTo>
                <a:lnTo>
                  <a:pt x="5330866" y="328614"/>
                </a:lnTo>
                <a:lnTo>
                  <a:pt x="5335052" y="312737"/>
                </a:lnTo>
                <a:lnTo>
                  <a:pt x="5335349" y="309081"/>
                </a:lnTo>
                <a:lnTo>
                  <a:pt x="5315254" y="309081"/>
                </a:lnTo>
                <a:lnTo>
                  <a:pt x="5315403" y="307119"/>
                </a:lnTo>
                <a:close/>
              </a:path>
              <a:path w="5337809" h="424814">
                <a:moveTo>
                  <a:pt x="21694" y="306609"/>
                </a:moveTo>
                <a:lnTo>
                  <a:pt x="22113" y="309081"/>
                </a:lnTo>
                <a:lnTo>
                  <a:pt x="22010" y="307824"/>
                </a:lnTo>
                <a:lnTo>
                  <a:pt x="21694" y="306609"/>
                </a:lnTo>
                <a:close/>
              </a:path>
              <a:path w="5337809" h="424814">
                <a:moveTo>
                  <a:pt x="22010" y="307824"/>
                </a:moveTo>
                <a:lnTo>
                  <a:pt x="22113" y="309081"/>
                </a:lnTo>
                <a:lnTo>
                  <a:pt x="22337" y="309081"/>
                </a:lnTo>
                <a:lnTo>
                  <a:pt x="22010" y="307824"/>
                </a:lnTo>
                <a:close/>
              </a:path>
              <a:path w="5337809" h="424814">
                <a:moveTo>
                  <a:pt x="5315533" y="306610"/>
                </a:moveTo>
                <a:lnTo>
                  <a:pt x="5315403" y="307119"/>
                </a:lnTo>
                <a:lnTo>
                  <a:pt x="5315254" y="309081"/>
                </a:lnTo>
                <a:lnTo>
                  <a:pt x="5315533" y="306610"/>
                </a:lnTo>
                <a:close/>
              </a:path>
              <a:path w="5337809" h="424814">
                <a:moveTo>
                  <a:pt x="5335550" y="306610"/>
                </a:moveTo>
                <a:lnTo>
                  <a:pt x="5315533" y="306610"/>
                </a:lnTo>
                <a:lnTo>
                  <a:pt x="5315254" y="309081"/>
                </a:lnTo>
                <a:lnTo>
                  <a:pt x="5335349" y="309081"/>
                </a:lnTo>
                <a:lnTo>
                  <a:pt x="5335550" y="306610"/>
                </a:lnTo>
                <a:close/>
              </a:path>
              <a:path w="5337809" h="424814">
                <a:moveTo>
                  <a:pt x="21911" y="306609"/>
                </a:moveTo>
                <a:lnTo>
                  <a:pt x="21694" y="306609"/>
                </a:lnTo>
                <a:lnTo>
                  <a:pt x="22010" y="307824"/>
                </a:lnTo>
                <a:lnTo>
                  <a:pt x="21911" y="306609"/>
                </a:lnTo>
                <a:close/>
              </a:path>
              <a:path w="5337809" h="424814">
                <a:moveTo>
                  <a:pt x="5337283" y="140153"/>
                </a:moveTo>
                <a:lnTo>
                  <a:pt x="5317206" y="140153"/>
                </a:lnTo>
                <a:lnTo>
                  <a:pt x="5317206" y="284639"/>
                </a:lnTo>
                <a:lnTo>
                  <a:pt x="5315403" y="307119"/>
                </a:lnTo>
                <a:lnTo>
                  <a:pt x="5315533" y="306610"/>
                </a:lnTo>
                <a:lnTo>
                  <a:pt x="5335550" y="306610"/>
                </a:lnTo>
                <a:lnTo>
                  <a:pt x="5337283" y="285248"/>
                </a:lnTo>
                <a:lnTo>
                  <a:pt x="5337283" y="140153"/>
                </a:lnTo>
                <a:close/>
              </a:path>
              <a:path w="5337809" h="424814">
                <a:moveTo>
                  <a:pt x="20077" y="284137"/>
                </a:moveTo>
                <a:lnTo>
                  <a:pt x="20077" y="284639"/>
                </a:lnTo>
                <a:lnTo>
                  <a:pt x="20077" y="284137"/>
                </a:lnTo>
                <a:close/>
              </a:path>
              <a:path w="5337809" h="424814">
                <a:moveTo>
                  <a:pt x="5317206" y="283454"/>
                </a:moveTo>
                <a:lnTo>
                  <a:pt x="5317115" y="284639"/>
                </a:lnTo>
                <a:lnTo>
                  <a:pt x="5317206" y="283454"/>
                </a:lnTo>
                <a:close/>
              </a:path>
              <a:path w="5337809" h="424814">
                <a:moveTo>
                  <a:pt x="20077" y="283454"/>
                </a:moveTo>
                <a:lnTo>
                  <a:pt x="20077" y="284137"/>
                </a:lnTo>
                <a:lnTo>
                  <a:pt x="20077" y="283454"/>
                </a:lnTo>
                <a:close/>
              </a:path>
              <a:path w="5337809" h="424814">
                <a:moveTo>
                  <a:pt x="20077" y="140687"/>
                </a:moveTo>
                <a:lnTo>
                  <a:pt x="20021" y="141371"/>
                </a:lnTo>
                <a:lnTo>
                  <a:pt x="20077" y="140687"/>
                </a:lnTo>
                <a:close/>
              </a:path>
              <a:path w="5337809" h="424814">
                <a:moveTo>
                  <a:pt x="5335349" y="115710"/>
                </a:moveTo>
                <a:lnTo>
                  <a:pt x="5315254" y="115710"/>
                </a:lnTo>
                <a:lnTo>
                  <a:pt x="5315533" y="118182"/>
                </a:lnTo>
                <a:lnTo>
                  <a:pt x="5317206" y="141371"/>
                </a:lnTo>
                <a:lnTo>
                  <a:pt x="5317206" y="140153"/>
                </a:lnTo>
                <a:lnTo>
                  <a:pt x="5337283" y="140153"/>
                </a:lnTo>
                <a:lnTo>
                  <a:pt x="5337283" y="139577"/>
                </a:lnTo>
                <a:lnTo>
                  <a:pt x="5335349" y="115710"/>
                </a:lnTo>
                <a:close/>
              </a:path>
              <a:path w="5337809" h="424814">
                <a:moveTo>
                  <a:pt x="20121" y="140152"/>
                </a:moveTo>
                <a:lnTo>
                  <a:pt x="20077" y="140687"/>
                </a:lnTo>
                <a:lnTo>
                  <a:pt x="20121" y="140152"/>
                </a:lnTo>
                <a:close/>
              </a:path>
              <a:path w="5337809" h="424814">
                <a:moveTo>
                  <a:pt x="22113" y="115710"/>
                </a:moveTo>
                <a:lnTo>
                  <a:pt x="21694" y="118182"/>
                </a:lnTo>
                <a:lnTo>
                  <a:pt x="22010" y="116969"/>
                </a:lnTo>
                <a:lnTo>
                  <a:pt x="22113" y="115710"/>
                </a:lnTo>
                <a:close/>
              </a:path>
              <a:path w="5337809" h="424814">
                <a:moveTo>
                  <a:pt x="22010" y="116969"/>
                </a:moveTo>
                <a:lnTo>
                  <a:pt x="21694" y="118182"/>
                </a:lnTo>
                <a:lnTo>
                  <a:pt x="21911" y="118182"/>
                </a:lnTo>
                <a:lnTo>
                  <a:pt x="22010" y="116969"/>
                </a:lnTo>
                <a:close/>
              </a:path>
              <a:path w="5337809" h="424814">
                <a:moveTo>
                  <a:pt x="5315403" y="117673"/>
                </a:moveTo>
                <a:lnTo>
                  <a:pt x="5315442" y="118182"/>
                </a:lnTo>
                <a:lnTo>
                  <a:pt x="5315403" y="117673"/>
                </a:lnTo>
                <a:close/>
              </a:path>
              <a:path w="5337809" h="424814">
                <a:moveTo>
                  <a:pt x="5315254" y="115710"/>
                </a:moveTo>
                <a:lnTo>
                  <a:pt x="5315403" y="117673"/>
                </a:lnTo>
                <a:lnTo>
                  <a:pt x="5315533" y="118182"/>
                </a:lnTo>
                <a:lnTo>
                  <a:pt x="5315254" y="115710"/>
                </a:lnTo>
                <a:close/>
              </a:path>
              <a:path w="5337809" h="424814">
                <a:moveTo>
                  <a:pt x="5330313" y="94078"/>
                </a:moveTo>
                <a:lnTo>
                  <a:pt x="5309398" y="94078"/>
                </a:lnTo>
                <a:lnTo>
                  <a:pt x="5309955" y="96211"/>
                </a:lnTo>
                <a:lnTo>
                  <a:pt x="5315403" y="117673"/>
                </a:lnTo>
                <a:lnTo>
                  <a:pt x="5315254" y="115710"/>
                </a:lnTo>
                <a:lnTo>
                  <a:pt x="5335349" y="115710"/>
                </a:lnTo>
                <a:lnTo>
                  <a:pt x="5335052" y="112054"/>
                </a:lnTo>
                <a:lnTo>
                  <a:pt x="5330313" y="94078"/>
                </a:lnTo>
                <a:close/>
              </a:path>
              <a:path w="5337809" h="424814">
                <a:moveTo>
                  <a:pt x="22338" y="115710"/>
                </a:moveTo>
                <a:lnTo>
                  <a:pt x="22113" y="115710"/>
                </a:lnTo>
                <a:lnTo>
                  <a:pt x="22010" y="116969"/>
                </a:lnTo>
                <a:lnTo>
                  <a:pt x="22338" y="115710"/>
                </a:lnTo>
                <a:close/>
              </a:path>
              <a:path w="5337809" h="424814">
                <a:moveTo>
                  <a:pt x="27969" y="94078"/>
                </a:moveTo>
                <a:lnTo>
                  <a:pt x="27244" y="96211"/>
                </a:lnTo>
                <a:lnTo>
                  <a:pt x="27652" y="95293"/>
                </a:lnTo>
                <a:lnTo>
                  <a:pt x="27969" y="94078"/>
                </a:lnTo>
                <a:close/>
              </a:path>
              <a:path w="5337809" h="424814">
                <a:moveTo>
                  <a:pt x="27652" y="95293"/>
                </a:moveTo>
                <a:lnTo>
                  <a:pt x="27244" y="96211"/>
                </a:lnTo>
                <a:lnTo>
                  <a:pt x="27413" y="96211"/>
                </a:lnTo>
                <a:lnTo>
                  <a:pt x="27652" y="95293"/>
                </a:lnTo>
                <a:close/>
              </a:path>
              <a:path w="5337809" h="424814">
                <a:moveTo>
                  <a:pt x="5309920" y="96130"/>
                </a:moveTo>
                <a:close/>
              </a:path>
              <a:path w="5337809" h="424814">
                <a:moveTo>
                  <a:pt x="5309398" y="94078"/>
                </a:moveTo>
                <a:lnTo>
                  <a:pt x="5309920" y="96130"/>
                </a:lnTo>
                <a:lnTo>
                  <a:pt x="5309398" y="94078"/>
                </a:lnTo>
                <a:close/>
              </a:path>
              <a:path w="5337809" h="424814">
                <a:moveTo>
                  <a:pt x="5300889" y="75557"/>
                </a:moveTo>
                <a:lnTo>
                  <a:pt x="5309920" y="96130"/>
                </a:lnTo>
                <a:lnTo>
                  <a:pt x="5309398" y="94078"/>
                </a:lnTo>
                <a:lnTo>
                  <a:pt x="5330313" y="94078"/>
                </a:lnTo>
                <a:lnTo>
                  <a:pt x="5328081" y="85615"/>
                </a:lnTo>
                <a:lnTo>
                  <a:pt x="5324033" y="76576"/>
                </a:lnTo>
                <a:lnTo>
                  <a:pt x="5301590" y="76576"/>
                </a:lnTo>
                <a:lnTo>
                  <a:pt x="5300889" y="75557"/>
                </a:lnTo>
                <a:close/>
              </a:path>
              <a:path w="5337809" h="424814">
                <a:moveTo>
                  <a:pt x="28194" y="94078"/>
                </a:moveTo>
                <a:lnTo>
                  <a:pt x="27969" y="94078"/>
                </a:lnTo>
                <a:lnTo>
                  <a:pt x="27652" y="95293"/>
                </a:lnTo>
                <a:lnTo>
                  <a:pt x="28194" y="94078"/>
                </a:lnTo>
                <a:close/>
              </a:path>
              <a:path w="5337809" h="424814">
                <a:moveTo>
                  <a:pt x="36864" y="74612"/>
                </a:moveTo>
                <a:lnTo>
                  <a:pt x="35777" y="76576"/>
                </a:lnTo>
                <a:lnTo>
                  <a:pt x="36396" y="75664"/>
                </a:lnTo>
                <a:lnTo>
                  <a:pt x="36864" y="74612"/>
                </a:lnTo>
                <a:close/>
              </a:path>
              <a:path w="5337809" h="424814">
                <a:moveTo>
                  <a:pt x="36396" y="75664"/>
                </a:moveTo>
                <a:lnTo>
                  <a:pt x="35777" y="76576"/>
                </a:lnTo>
                <a:lnTo>
                  <a:pt x="35990" y="76576"/>
                </a:lnTo>
                <a:lnTo>
                  <a:pt x="36396" y="75664"/>
                </a:lnTo>
                <a:close/>
              </a:path>
              <a:path w="5337809" h="424814">
                <a:moveTo>
                  <a:pt x="5300474" y="74612"/>
                </a:moveTo>
                <a:lnTo>
                  <a:pt x="5300889" y="75557"/>
                </a:lnTo>
                <a:lnTo>
                  <a:pt x="5301590" y="76576"/>
                </a:lnTo>
                <a:lnTo>
                  <a:pt x="5300474" y="74612"/>
                </a:lnTo>
                <a:close/>
              </a:path>
              <a:path w="5337809" h="424814">
                <a:moveTo>
                  <a:pt x="5323154" y="74612"/>
                </a:moveTo>
                <a:lnTo>
                  <a:pt x="5300474" y="74612"/>
                </a:lnTo>
                <a:lnTo>
                  <a:pt x="5301590" y="76576"/>
                </a:lnTo>
                <a:lnTo>
                  <a:pt x="5324033" y="76576"/>
                </a:lnTo>
                <a:lnTo>
                  <a:pt x="5323154" y="74612"/>
                </a:lnTo>
                <a:close/>
              </a:path>
              <a:path w="5337809" h="424814">
                <a:moveTo>
                  <a:pt x="37110" y="74612"/>
                </a:moveTo>
                <a:lnTo>
                  <a:pt x="36864" y="74612"/>
                </a:lnTo>
                <a:lnTo>
                  <a:pt x="36396" y="75664"/>
                </a:lnTo>
                <a:lnTo>
                  <a:pt x="37110" y="74612"/>
                </a:lnTo>
                <a:close/>
              </a:path>
              <a:path w="5337809" h="424814">
                <a:moveTo>
                  <a:pt x="5288900" y="58121"/>
                </a:moveTo>
                <a:lnTo>
                  <a:pt x="5300889" y="75557"/>
                </a:lnTo>
                <a:lnTo>
                  <a:pt x="5300474" y="74612"/>
                </a:lnTo>
                <a:lnTo>
                  <a:pt x="5323154" y="74612"/>
                </a:lnTo>
                <a:lnTo>
                  <a:pt x="5317484" y="61951"/>
                </a:lnTo>
                <a:lnTo>
                  <a:pt x="5315580" y="59108"/>
                </a:lnTo>
                <a:lnTo>
                  <a:pt x="5289878" y="59108"/>
                </a:lnTo>
                <a:lnTo>
                  <a:pt x="5288900" y="58121"/>
                </a:lnTo>
                <a:close/>
              </a:path>
              <a:path w="5337809" h="424814">
                <a:moveTo>
                  <a:pt x="48715" y="57516"/>
                </a:moveTo>
                <a:lnTo>
                  <a:pt x="47377" y="59175"/>
                </a:lnTo>
                <a:lnTo>
                  <a:pt x="48042" y="58508"/>
                </a:lnTo>
                <a:lnTo>
                  <a:pt x="48715" y="57516"/>
                </a:lnTo>
                <a:close/>
              </a:path>
              <a:path w="5337809" h="424814">
                <a:moveTo>
                  <a:pt x="48042" y="58508"/>
                </a:moveTo>
                <a:lnTo>
                  <a:pt x="47377" y="59175"/>
                </a:lnTo>
                <a:lnTo>
                  <a:pt x="47589" y="59175"/>
                </a:lnTo>
                <a:lnTo>
                  <a:pt x="48042" y="58508"/>
                </a:lnTo>
                <a:close/>
              </a:path>
              <a:path w="5337809" h="424814">
                <a:moveTo>
                  <a:pt x="5288484" y="57517"/>
                </a:moveTo>
                <a:lnTo>
                  <a:pt x="5288900" y="58121"/>
                </a:lnTo>
                <a:lnTo>
                  <a:pt x="5289878" y="59108"/>
                </a:lnTo>
                <a:lnTo>
                  <a:pt x="5288484" y="57517"/>
                </a:lnTo>
                <a:close/>
              </a:path>
              <a:path w="5337809" h="424814">
                <a:moveTo>
                  <a:pt x="5314515" y="57517"/>
                </a:moveTo>
                <a:lnTo>
                  <a:pt x="5288484" y="57517"/>
                </a:lnTo>
                <a:lnTo>
                  <a:pt x="5289878" y="59108"/>
                </a:lnTo>
                <a:lnTo>
                  <a:pt x="5315580" y="59108"/>
                </a:lnTo>
                <a:lnTo>
                  <a:pt x="5314515" y="57517"/>
                </a:lnTo>
                <a:close/>
              </a:path>
              <a:path w="5337809" h="424814">
                <a:moveTo>
                  <a:pt x="49031" y="57516"/>
                </a:moveTo>
                <a:lnTo>
                  <a:pt x="48715" y="57516"/>
                </a:lnTo>
                <a:lnTo>
                  <a:pt x="48042" y="58508"/>
                </a:lnTo>
                <a:lnTo>
                  <a:pt x="49031" y="57516"/>
                </a:lnTo>
                <a:close/>
              </a:path>
              <a:path w="5337809" h="424814">
                <a:moveTo>
                  <a:pt x="5274620" y="43727"/>
                </a:moveTo>
                <a:lnTo>
                  <a:pt x="5288900" y="58121"/>
                </a:lnTo>
                <a:lnTo>
                  <a:pt x="5288484" y="57517"/>
                </a:lnTo>
                <a:lnTo>
                  <a:pt x="5314515" y="57517"/>
                </a:lnTo>
                <a:lnTo>
                  <a:pt x="5305968" y="44754"/>
                </a:lnTo>
                <a:lnTo>
                  <a:pt x="5276214" y="44754"/>
                </a:lnTo>
                <a:lnTo>
                  <a:pt x="5274620" y="43727"/>
                </a:lnTo>
                <a:close/>
              </a:path>
              <a:path w="5337809" h="424814">
                <a:moveTo>
                  <a:pt x="63076" y="43433"/>
                </a:moveTo>
                <a:lnTo>
                  <a:pt x="61459" y="44754"/>
                </a:lnTo>
                <a:lnTo>
                  <a:pt x="62332" y="44179"/>
                </a:lnTo>
                <a:lnTo>
                  <a:pt x="63076" y="43433"/>
                </a:lnTo>
                <a:close/>
              </a:path>
              <a:path w="5337809" h="424814">
                <a:moveTo>
                  <a:pt x="62332" y="44179"/>
                </a:moveTo>
                <a:lnTo>
                  <a:pt x="61459" y="44754"/>
                </a:lnTo>
                <a:lnTo>
                  <a:pt x="61760" y="44754"/>
                </a:lnTo>
                <a:lnTo>
                  <a:pt x="62332" y="44179"/>
                </a:lnTo>
                <a:close/>
              </a:path>
              <a:path w="5337809" h="424814">
                <a:moveTo>
                  <a:pt x="5274262" y="43366"/>
                </a:moveTo>
                <a:lnTo>
                  <a:pt x="5274620" y="43727"/>
                </a:lnTo>
                <a:lnTo>
                  <a:pt x="5276214" y="44754"/>
                </a:lnTo>
                <a:lnTo>
                  <a:pt x="5274262" y="43366"/>
                </a:lnTo>
                <a:close/>
              </a:path>
              <a:path w="5337809" h="424814">
                <a:moveTo>
                  <a:pt x="5305038" y="43366"/>
                </a:moveTo>
                <a:lnTo>
                  <a:pt x="5274262" y="43366"/>
                </a:lnTo>
                <a:lnTo>
                  <a:pt x="5276214" y="44754"/>
                </a:lnTo>
                <a:lnTo>
                  <a:pt x="5305968" y="44754"/>
                </a:lnTo>
                <a:lnTo>
                  <a:pt x="5305038" y="43366"/>
                </a:lnTo>
                <a:close/>
              </a:path>
              <a:path w="5337809" h="424814">
                <a:moveTo>
                  <a:pt x="63467" y="43433"/>
                </a:moveTo>
                <a:lnTo>
                  <a:pt x="63076" y="43433"/>
                </a:lnTo>
                <a:lnTo>
                  <a:pt x="62332" y="44179"/>
                </a:lnTo>
                <a:lnTo>
                  <a:pt x="63467" y="43433"/>
                </a:lnTo>
                <a:close/>
              </a:path>
              <a:path w="5337809" h="424814">
                <a:moveTo>
                  <a:pt x="5258999" y="33661"/>
                </a:moveTo>
                <a:lnTo>
                  <a:pt x="5274620" y="43727"/>
                </a:lnTo>
                <a:lnTo>
                  <a:pt x="5274262" y="43366"/>
                </a:lnTo>
                <a:lnTo>
                  <a:pt x="5305038" y="43366"/>
                </a:lnTo>
                <a:lnTo>
                  <a:pt x="5303508" y="41098"/>
                </a:lnTo>
                <a:lnTo>
                  <a:pt x="5296471" y="33955"/>
                </a:lnTo>
                <a:lnTo>
                  <a:pt x="5259762" y="33955"/>
                </a:lnTo>
                <a:lnTo>
                  <a:pt x="5258999" y="33661"/>
                </a:lnTo>
                <a:close/>
              </a:path>
              <a:path w="5337809" h="424814">
                <a:moveTo>
                  <a:pt x="79222" y="33074"/>
                </a:moveTo>
                <a:lnTo>
                  <a:pt x="77465" y="33954"/>
                </a:lnTo>
                <a:lnTo>
                  <a:pt x="78467" y="33571"/>
                </a:lnTo>
                <a:lnTo>
                  <a:pt x="79222" y="33074"/>
                </a:lnTo>
                <a:close/>
              </a:path>
              <a:path w="5337809" h="424814">
                <a:moveTo>
                  <a:pt x="78467" y="33571"/>
                </a:moveTo>
                <a:lnTo>
                  <a:pt x="77465" y="33954"/>
                </a:lnTo>
                <a:lnTo>
                  <a:pt x="77883" y="33954"/>
                </a:lnTo>
                <a:lnTo>
                  <a:pt x="78467" y="33571"/>
                </a:lnTo>
                <a:close/>
              </a:path>
              <a:path w="5337809" h="424814">
                <a:moveTo>
                  <a:pt x="5258088" y="33074"/>
                </a:moveTo>
                <a:lnTo>
                  <a:pt x="5258999" y="33661"/>
                </a:lnTo>
                <a:lnTo>
                  <a:pt x="5259762" y="33955"/>
                </a:lnTo>
                <a:lnTo>
                  <a:pt x="5258088" y="33074"/>
                </a:lnTo>
                <a:close/>
              </a:path>
              <a:path w="5337809" h="424814">
                <a:moveTo>
                  <a:pt x="5295604" y="33074"/>
                </a:moveTo>
                <a:lnTo>
                  <a:pt x="5258088" y="33074"/>
                </a:lnTo>
                <a:lnTo>
                  <a:pt x="5259762" y="33955"/>
                </a:lnTo>
                <a:lnTo>
                  <a:pt x="5296471" y="33955"/>
                </a:lnTo>
                <a:lnTo>
                  <a:pt x="5295604" y="33074"/>
                </a:lnTo>
                <a:close/>
              </a:path>
              <a:path w="5337809" h="424814">
                <a:moveTo>
                  <a:pt x="5240997" y="26735"/>
                </a:moveTo>
                <a:lnTo>
                  <a:pt x="5258999" y="33661"/>
                </a:lnTo>
                <a:lnTo>
                  <a:pt x="5258088" y="33074"/>
                </a:lnTo>
                <a:lnTo>
                  <a:pt x="5295604" y="33074"/>
                </a:lnTo>
                <a:lnTo>
                  <a:pt x="5289467" y="26845"/>
                </a:lnTo>
                <a:lnTo>
                  <a:pt x="5241915" y="26845"/>
                </a:lnTo>
                <a:lnTo>
                  <a:pt x="5240997" y="26735"/>
                </a:lnTo>
                <a:close/>
              </a:path>
              <a:path w="5337809" h="424814">
                <a:moveTo>
                  <a:pt x="79763" y="33074"/>
                </a:moveTo>
                <a:lnTo>
                  <a:pt x="79222" y="33074"/>
                </a:lnTo>
                <a:lnTo>
                  <a:pt x="78467" y="33571"/>
                </a:lnTo>
                <a:lnTo>
                  <a:pt x="79763" y="33074"/>
                </a:lnTo>
                <a:close/>
              </a:path>
              <a:path w="5337809" h="424814">
                <a:moveTo>
                  <a:pt x="97348" y="26337"/>
                </a:moveTo>
                <a:lnTo>
                  <a:pt x="95312" y="26845"/>
                </a:lnTo>
                <a:lnTo>
                  <a:pt x="96347" y="26721"/>
                </a:lnTo>
                <a:lnTo>
                  <a:pt x="97348" y="26337"/>
                </a:lnTo>
                <a:close/>
              </a:path>
              <a:path w="5337809" h="424814">
                <a:moveTo>
                  <a:pt x="96347" y="26721"/>
                </a:moveTo>
                <a:lnTo>
                  <a:pt x="95312" y="26845"/>
                </a:lnTo>
                <a:lnTo>
                  <a:pt x="96022" y="26845"/>
                </a:lnTo>
                <a:lnTo>
                  <a:pt x="96347" y="26721"/>
                </a:lnTo>
                <a:close/>
              </a:path>
              <a:path w="5337809" h="424814">
                <a:moveTo>
                  <a:pt x="5239963" y="26338"/>
                </a:moveTo>
                <a:lnTo>
                  <a:pt x="5240997" y="26735"/>
                </a:lnTo>
                <a:lnTo>
                  <a:pt x="5241915" y="26845"/>
                </a:lnTo>
                <a:lnTo>
                  <a:pt x="5239963" y="26338"/>
                </a:lnTo>
                <a:close/>
              </a:path>
              <a:path w="5337809" h="424814">
                <a:moveTo>
                  <a:pt x="5288966" y="26338"/>
                </a:moveTo>
                <a:lnTo>
                  <a:pt x="5239963" y="26338"/>
                </a:lnTo>
                <a:lnTo>
                  <a:pt x="5241915" y="26845"/>
                </a:lnTo>
                <a:lnTo>
                  <a:pt x="5289467" y="26845"/>
                </a:lnTo>
                <a:lnTo>
                  <a:pt x="5288966" y="26338"/>
                </a:lnTo>
                <a:close/>
              </a:path>
              <a:path w="5337809" h="424814">
                <a:moveTo>
                  <a:pt x="5220722" y="24306"/>
                </a:moveTo>
                <a:lnTo>
                  <a:pt x="5240997" y="26735"/>
                </a:lnTo>
                <a:lnTo>
                  <a:pt x="5239963" y="26338"/>
                </a:lnTo>
                <a:lnTo>
                  <a:pt x="5288966" y="26338"/>
                </a:lnTo>
                <a:lnTo>
                  <a:pt x="5287032" y="24374"/>
                </a:lnTo>
                <a:lnTo>
                  <a:pt x="5221837" y="24374"/>
                </a:lnTo>
                <a:lnTo>
                  <a:pt x="5220722" y="24306"/>
                </a:lnTo>
                <a:close/>
              </a:path>
              <a:path w="5337809" h="424814">
                <a:moveTo>
                  <a:pt x="99540" y="26337"/>
                </a:moveTo>
                <a:lnTo>
                  <a:pt x="97348" y="26337"/>
                </a:lnTo>
                <a:lnTo>
                  <a:pt x="96347" y="26721"/>
                </a:lnTo>
                <a:lnTo>
                  <a:pt x="99540" y="26337"/>
                </a:lnTo>
                <a:close/>
              </a:path>
              <a:path w="5337809" h="424814">
                <a:moveTo>
                  <a:pt x="116449" y="24306"/>
                </a:moveTo>
                <a:lnTo>
                  <a:pt x="115445" y="24374"/>
                </a:lnTo>
                <a:lnTo>
                  <a:pt x="115886" y="24374"/>
                </a:lnTo>
                <a:lnTo>
                  <a:pt x="116449" y="24306"/>
                </a:lnTo>
                <a:close/>
              </a:path>
              <a:path w="5337809" h="424814">
                <a:moveTo>
                  <a:pt x="5220722" y="24306"/>
                </a:moveTo>
                <a:lnTo>
                  <a:pt x="116449" y="24306"/>
                </a:lnTo>
                <a:lnTo>
                  <a:pt x="115886" y="24374"/>
                </a:lnTo>
                <a:lnTo>
                  <a:pt x="5221287" y="24374"/>
                </a:lnTo>
                <a:lnTo>
                  <a:pt x="5220722" y="24306"/>
                </a:lnTo>
                <a:close/>
              </a:path>
              <a:path w="5337809" h="424814">
                <a:moveTo>
                  <a:pt x="5286965" y="24306"/>
                </a:moveTo>
                <a:lnTo>
                  <a:pt x="5220722" y="24306"/>
                </a:lnTo>
                <a:lnTo>
                  <a:pt x="5221837" y="24374"/>
                </a:lnTo>
                <a:lnTo>
                  <a:pt x="5287032" y="243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6530689" y="4022840"/>
            <a:ext cx="607695" cy="420370"/>
          </a:xfrm>
          <a:custGeom>
            <a:avLst/>
            <a:gdLst/>
            <a:ahLst/>
            <a:cxnLst/>
            <a:rect l="l" t="t" r="r" b="b"/>
            <a:pathLst>
              <a:path w="607695" h="420370">
                <a:moveTo>
                  <a:pt x="310464" y="0"/>
                </a:moveTo>
                <a:lnTo>
                  <a:pt x="0" y="2784"/>
                </a:lnTo>
                <a:lnTo>
                  <a:pt x="0" y="420365"/>
                </a:lnTo>
                <a:lnTo>
                  <a:pt x="114988" y="419150"/>
                </a:lnTo>
                <a:lnTo>
                  <a:pt x="516718" y="404928"/>
                </a:lnTo>
                <a:lnTo>
                  <a:pt x="566716" y="385571"/>
                </a:lnTo>
                <a:lnTo>
                  <a:pt x="595538" y="330364"/>
                </a:lnTo>
                <a:lnTo>
                  <a:pt x="603930" y="288693"/>
                </a:lnTo>
                <a:lnTo>
                  <a:pt x="606361" y="250296"/>
                </a:lnTo>
                <a:lnTo>
                  <a:pt x="607119" y="192458"/>
                </a:lnTo>
                <a:lnTo>
                  <a:pt x="606021" y="166313"/>
                </a:lnTo>
                <a:lnTo>
                  <a:pt x="600374" y="104310"/>
                </a:lnTo>
                <a:lnTo>
                  <a:pt x="586780" y="60487"/>
                </a:lnTo>
                <a:lnTo>
                  <a:pt x="550180" y="27125"/>
                </a:lnTo>
                <a:lnTo>
                  <a:pt x="489243" y="10639"/>
                </a:lnTo>
                <a:lnTo>
                  <a:pt x="451303" y="5657"/>
                </a:lnTo>
                <a:lnTo>
                  <a:pt x="408701" y="2431"/>
                </a:lnTo>
                <a:lnTo>
                  <a:pt x="361675" y="650"/>
                </a:lnTo>
                <a:lnTo>
                  <a:pt x="3104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6694127" y="4058083"/>
            <a:ext cx="307975" cy="344805"/>
          </a:xfrm>
          <a:custGeom>
            <a:avLst/>
            <a:gdLst/>
            <a:ahLst/>
            <a:cxnLst/>
            <a:rect l="l" t="t" r="r" b="b"/>
            <a:pathLst>
              <a:path w="307975" h="344804">
                <a:moveTo>
                  <a:pt x="274891" y="263446"/>
                </a:moveTo>
                <a:lnTo>
                  <a:pt x="189314" y="263446"/>
                </a:lnTo>
                <a:lnTo>
                  <a:pt x="192660" y="263548"/>
                </a:lnTo>
                <a:lnTo>
                  <a:pt x="197400" y="268457"/>
                </a:lnTo>
                <a:lnTo>
                  <a:pt x="211500" y="283198"/>
                </a:lnTo>
                <a:lnTo>
                  <a:pt x="239908" y="312440"/>
                </a:lnTo>
                <a:lnTo>
                  <a:pt x="254008" y="327125"/>
                </a:lnTo>
                <a:lnTo>
                  <a:pt x="259995" y="333026"/>
                </a:lnTo>
                <a:lnTo>
                  <a:pt x="266347" y="338152"/>
                </a:lnTo>
                <a:lnTo>
                  <a:pt x="273223" y="342149"/>
                </a:lnTo>
                <a:lnTo>
                  <a:pt x="280778" y="344661"/>
                </a:lnTo>
                <a:lnTo>
                  <a:pt x="289701" y="343713"/>
                </a:lnTo>
                <a:lnTo>
                  <a:pt x="290817" y="343036"/>
                </a:lnTo>
                <a:lnTo>
                  <a:pt x="291653" y="342223"/>
                </a:lnTo>
                <a:lnTo>
                  <a:pt x="292490" y="341648"/>
                </a:lnTo>
                <a:lnTo>
                  <a:pt x="300686" y="334263"/>
                </a:lnTo>
                <a:lnTo>
                  <a:pt x="305770" y="324721"/>
                </a:lnTo>
                <a:lnTo>
                  <a:pt x="307352" y="313731"/>
                </a:lnTo>
                <a:lnTo>
                  <a:pt x="305038" y="302005"/>
                </a:lnTo>
                <a:lnTo>
                  <a:pt x="302250" y="294287"/>
                </a:lnTo>
                <a:lnTo>
                  <a:pt x="297230" y="287144"/>
                </a:lnTo>
                <a:lnTo>
                  <a:pt x="277196" y="265841"/>
                </a:lnTo>
                <a:lnTo>
                  <a:pt x="274891" y="263446"/>
                </a:lnTo>
                <a:close/>
              </a:path>
              <a:path w="307975" h="344804">
                <a:moveTo>
                  <a:pt x="121273" y="0"/>
                </a:moveTo>
                <a:lnTo>
                  <a:pt x="52447" y="24417"/>
                </a:lnTo>
                <a:lnTo>
                  <a:pt x="26929" y="52800"/>
                </a:lnTo>
                <a:lnTo>
                  <a:pt x="9025" y="88592"/>
                </a:lnTo>
                <a:lnTo>
                  <a:pt x="0" y="129266"/>
                </a:lnTo>
                <a:lnTo>
                  <a:pt x="1115" y="172290"/>
                </a:lnTo>
                <a:lnTo>
                  <a:pt x="13635" y="215138"/>
                </a:lnTo>
                <a:lnTo>
                  <a:pt x="38638" y="254312"/>
                </a:lnTo>
                <a:lnTo>
                  <a:pt x="71177" y="280061"/>
                </a:lnTo>
                <a:lnTo>
                  <a:pt x="108281" y="291464"/>
                </a:lnTo>
                <a:lnTo>
                  <a:pt x="146977" y="287598"/>
                </a:lnTo>
                <a:lnTo>
                  <a:pt x="184294" y="267543"/>
                </a:lnTo>
                <a:lnTo>
                  <a:pt x="189314" y="263446"/>
                </a:lnTo>
                <a:lnTo>
                  <a:pt x="274891" y="263446"/>
                </a:lnTo>
                <a:lnTo>
                  <a:pt x="265701" y="253900"/>
                </a:lnTo>
                <a:lnTo>
                  <a:pt x="126850" y="253900"/>
                </a:lnTo>
                <a:lnTo>
                  <a:pt x="91784" y="248876"/>
                </a:lnTo>
                <a:lnTo>
                  <a:pt x="61947" y="228412"/>
                </a:lnTo>
                <a:lnTo>
                  <a:pt x="40579" y="195844"/>
                </a:lnTo>
                <a:lnTo>
                  <a:pt x="30924" y="154506"/>
                </a:lnTo>
                <a:lnTo>
                  <a:pt x="35050" y="111885"/>
                </a:lnTo>
                <a:lnTo>
                  <a:pt x="51594" y="75869"/>
                </a:lnTo>
                <a:lnTo>
                  <a:pt x="78020" y="50091"/>
                </a:lnTo>
                <a:lnTo>
                  <a:pt x="111792" y="38186"/>
                </a:lnTo>
                <a:lnTo>
                  <a:pt x="199415" y="38186"/>
                </a:lnTo>
                <a:lnTo>
                  <a:pt x="195727" y="33028"/>
                </a:lnTo>
                <a:lnTo>
                  <a:pt x="161506" y="9231"/>
                </a:lnTo>
                <a:lnTo>
                  <a:pt x="121273" y="0"/>
                </a:lnTo>
                <a:close/>
              </a:path>
              <a:path w="307975" h="344804">
                <a:moveTo>
                  <a:pt x="199415" y="38186"/>
                </a:moveTo>
                <a:lnTo>
                  <a:pt x="111792" y="38186"/>
                </a:lnTo>
                <a:lnTo>
                  <a:pt x="146784" y="43112"/>
                </a:lnTo>
                <a:lnTo>
                  <a:pt x="176521" y="63271"/>
                </a:lnTo>
                <a:lnTo>
                  <a:pt x="197945" y="95466"/>
                </a:lnTo>
                <a:lnTo>
                  <a:pt x="207997" y="136496"/>
                </a:lnTo>
                <a:lnTo>
                  <a:pt x="203906" y="179110"/>
                </a:lnTo>
                <a:lnTo>
                  <a:pt x="187187" y="215510"/>
                </a:lnTo>
                <a:lnTo>
                  <a:pt x="160587" y="241754"/>
                </a:lnTo>
                <a:lnTo>
                  <a:pt x="126850" y="253900"/>
                </a:lnTo>
                <a:lnTo>
                  <a:pt x="265701" y="253900"/>
                </a:lnTo>
                <a:lnTo>
                  <a:pt x="262304" y="250370"/>
                </a:lnTo>
                <a:lnTo>
                  <a:pt x="247307" y="235065"/>
                </a:lnTo>
                <a:lnTo>
                  <a:pt x="232257" y="219911"/>
                </a:lnTo>
                <a:lnTo>
                  <a:pt x="226680" y="214461"/>
                </a:lnTo>
                <a:lnTo>
                  <a:pt x="226122" y="209924"/>
                </a:lnTo>
                <a:lnTo>
                  <a:pt x="228911" y="202307"/>
                </a:lnTo>
                <a:lnTo>
                  <a:pt x="235346" y="181219"/>
                </a:lnTo>
                <a:lnTo>
                  <a:pt x="238775" y="159635"/>
                </a:lnTo>
                <a:lnTo>
                  <a:pt x="239224" y="137696"/>
                </a:lnTo>
                <a:lnTo>
                  <a:pt x="236719" y="115541"/>
                </a:lnTo>
                <a:lnTo>
                  <a:pt x="221582" y="69195"/>
                </a:lnTo>
                <a:lnTo>
                  <a:pt x="199415" y="381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2390648" y="3052064"/>
            <a:ext cx="3986529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5550" marR="5080" indent="-121348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Escribe en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barra </a:t>
            </a:r>
            <a:r>
              <a:rPr sz="1800" b="1" dirty="0">
                <a:latin typeface="Arial"/>
                <a:cs typeface="Arial"/>
              </a:rPr>
              <a:t>de </a:t>
            </a:r>
            <a:r>
              <a:rPr sz="1800" b="1" spc="-5" dirty="0">
                <a:latin typeface="Arial"/>
                <a:cs typeface="Arial"/>
              </a:rPr>
              <a:t>direcciones el  </a:t>
            </a:r>
            <a:r>
              <a:rPr sz="1800" b="1" dirty="0">
                <a:latin typeface="Arial"/>
                <a:cs typeface="Arial"/>
              </a:rPr>
              <a:t>siguiente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link: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Arial"/>
              <a:cs typeface="Arial"/>
            </a:endParaRPr>
          </a:p>
          <a:p>
            <a:pPr marL="280035">
              <a:lnSpc>
                <a:spcPct val="100000"/>
              </a:lnSpc>
              <a:spcBef>
                <a:spcPts val="1190"/>
              </a:spcBef>
            </a:pPr>
            <a:r>
              <a:rPr sz="1800" b="1" u="heavy" spc="-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  <a:hlinkClick r:id="rId3"/>
              </a:rPr>
              <a:t>https://dec</a:t>
            </a:r>
            <a:r>
              <a:rPr lang="es-MX" sz="1800" b="1" u="heavy" spc="-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  <a:hlinkClick r:id="rId3"/>
              </a:rPr>
              <a:t>lara.inai.org</a:t>
            </a:r>
            <a:r>
              <a:rPr sz="1800" b="1" u="heavy" spc="-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  <a:hlinkClick r:id="rId3"/>
              </a:rPr>
              <a:t>.mx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82500" y="5396047"/>
            <a:ext cx="6695440" cy="680085"/>
          </a:xfrm>
          <a:custGeom>
            <a:avLst/>
            <a:gdLst/>
            <a:ahLst/>
            <a:cxnLst/>
            <a:rect l="l" t="t" r="r" b="b"/>
            <a:pathLst>
              <a:path w="6695440" h="680085">
                <a:moveTo>
                  <a:pt x="3044391" y="0"/>
                </a:moveTo>
                <a:lnTo>
                  <a:pt x="913753" y="2717"/>
                </a:lnTo>
                <a:lnTo>
                  <a:pt x="863629" y="5208"/>
                </a:lnTo>
                <a:lnTo>
                  <a:pt x="810354" y="12139"/>
                </a:lnTo>
                <a:lnTo>
                  <a:pt x="757559" y="22691"/>
                </a:lnTo>
                <a:lnTo>
                  <a:pt x="708875" y="36050"/>
                </a:lnTo>
                <a:lnTo>
                  <a:pt x="667930" y="51398"/>
                </a:lnTo>
                <a:lnTo>
                  <a:pt x="595612" y="99319"/>
                </a:lnTo>
                <a:lnTo>
                  <a:pt x="553458" y="130876"/>
                </a:lnTo>
                <a:lnTo>
                  <a:pt x="511838" y="162574"/>
                </a:lnTo>
                <a:lnTo>
                  <a:pt x="470698" y="194396"/>
                </a:lnTo>
                <a:lnTo>
                  <a:pt x="389640" y="258358"/>
                </a:lnTo>
                <a:lnTo>
                  <a:pt x="309850" y="322638"/>
                </a:lnTo>
                <a:lnTo>
                  <a:pt x="140475" y="461405"/>
                </a:lnTo>
                <a:lnTo>
                  <a:pt x="34279" y="548378"/>
                </a:lnTo>
                <a:lnTo>
                  <a:pt x="6579" y="577700"/>
                </a:lnTo>
                <a:lnTo>
                  <a:pt x="0" y="603564"/>
                </a:lnTo>
                <a:lnTo>
                  <a:pt x="13759" y="625805"/>
                </a:lnTo>
                <a:lnTo>
                  <a:pt x="99179" y="658767"/>
                </a:lnTo>
                <a:lnTo>
                  <a:pt x="169278" y="669161"/>
                </a:lnTo>
                <a:lnTo>
                  <a:pt x="219266" y="673240"/>
                </a:lnTo>
                <a:lnTo>
                  <a:pt x="270412" y="676010"/>
                </a:lnTo>
                <a:lnTo>
                  <a:pt x="322231" y="677704"/>
                </a:lnTo>
                <a:lnTo>
                  <a:pt x="374241" y="678550"/>
                </a:lnTo>
                <a:lnTo>
                  <a:pt x="6269438" y="679850"/>
                </a:lnTo>
                <a:lnTo>
                  <a:pt x="6364645" y="679217"/>
                </a:lnTo>
                <a:lnTo>
                  <a:pt x="6412205" y="678003"/>
                </a:lnTo>
                <a:lnTo>
                  <a:pt x="6459298" y="675814"/>
                </a:lnTo>
                <a:lnTo>
                  <a:pt x="6505597" y="672368"/>
                </a:lnTo>
                <a:lnTo>
                  <a:pt x="6577740" y="663181"/>
                </a:lnTo>
                <a:lnTo>
                  <a:pt x="6632585" y="651096"/>
                </a:lnTo>
                <a:lnTo>
                  <a:pt x="6670288" y="635964"/>
                </a:lnTo>
                <a:lnTo>
                  <a:pt x="6694039" y="600753"/>
                </a:lnTo>
                <a:lnTo>
                  <a:pt x="2674502" y="600753"/>
                </a:lnTo>
                <a:lnTo>
                  <a:pt x="2690868" y="571375"/>
                </a:lnTo>
                <a:lnTo>
                  <a:pt x="2737063" y="522207"/>
                </a:lnTo>
                <a:lnTo>
                  <a:pt x="2804416" y="486250"/>
                </a:lnTo>
                <a:lnTo>
                  <a:pt x="2847232" y="473386"/>
                </a:lnTo>
                <a:lnTo>
                  <a:pt x="2896782" y="464017"/>
                </a:lnTo>
                <a:lnTo>
                  <a:pt x="2953549" y="458208"/>
                </a:lnTo>
                <a:lnTo>
                  <a:pt x="3018014" y="456022"/>
                </a:lnTo>
                <a:lnTo>
                  <a:pt x="6548904" y="456022"/>
                </a:lnTo>
                <a:lnTo>
                  <a:pt x="6387467" y="323199"/>
                </a:lnTo>
                <a:lnTo>
                  <a:pt x="6310201" y="260949"/>
                </a:lnTo>
                <a:lnTo>
                  <a:pt x="6271078" y="229932"/>
                </a:lnTo>
                <a:lnTo>
                  <a:pt x="6231561" y="199006"/>
                </a:lnTo>
                <a:lnTo>
                  <a:pt x="6191601" y="168183"/>
                </a:lnTo>
                <a:lnTo>
                  <a:pt x="6151147" y="137477"/>
                </a:lnTo>
                <a:lnTo>
                  <a:pt x="6110150" y="106901"/>
                </a:lnTo>
                <a:lnTo>
                  <a:pt x="6068559" y="76469"/>
                </a:lnTo>
                <a:lnTo>
                  <a:pt x="5994560" y="41572"/>
                </a:lnTo>
                <a:lnTo>
                  <a:pt x="5944360" y="26432"/>
                </a:lnTo>
                <a:lnTo>
                  <a:pt x="5890081" y="14276"/>
                </a:lnTo>
                <a:lnTo>
                  <a:pt x="5835261" y="6188"/>
                </a:lnTo>
                <a:lnTo>
                  <a:pt x="5783441" y="3251"/>
                </a:lnTo>
                <a:lnTo>
                  <a:pt x="3044391" y="0"/>
                </a:lnTo>
                <a:close/>
              </a:path>
              <a:path w="6695440" h="680085">
                <a:moveTo>
                  <a:pt x="6552656" y="459127"/>
                </a:moveTo>
                <a:lnTo>
                  <a:pt x="3607976" y="459127"/>
                </a:lnTo>
                <a:lnTo>
                  <a:pt x="3697010" y="459638"/>
                </a:lnTo>
                <a:lnTo>
                  <a:pt x="3768868" y="461790"/>
                </a:lnTo>
                <a:lnTo>
                  <a:pt x="3826241" y="466510"/>
                </a:lnTo>
                <a:lnTo>
                  <a:pt x="3871818" y="474728"/>
                </a:lnTo>
                <a:lnTo>
                  <a:pt x="3908290" y="487370"/>
                </a:lnTo>
                <a:lnTo>
                  <a:pt x="3964680" y="529643"/>
                </a:lnTo>
                <a:lnTo>
                  <a:pt x="3989978" y="561129"/>
                </a:lnTo>
                <a:lnTo>
                  <a:pt x="4016933" y="600753"/>
                </a:lnTo>
                <a:lnTo>
                  <a:pt x="6694039" y="600753"/>
                </a:lnTo>
                <a:lnTo>
                  <a:pt x="6694900" y="595957"/>
                </a:lnTo>
                <a:lnTo>
                  <a:pt x="6682124" y="570784"/>
                </a:lnTo>
                <a:lnTo>
                  <a:pt x="6652836" y="541965"/>
                </a:lnTo>
                <a:lnTo>
                  <a:pt x="6552656" y="459127"/>
                </a:lnTo>
                <a:close/>
              </a:path>
              <a:path w="6695440" h="680085">
                <a:moveTo>
                  <a:pt x="6548904" y="456022"/>
                </a:moveTo>
                <a:lnTo>
                  <a:pt x="3018014" y="456022"/>
                </a:lnTo>
                <a:lnTo>
                  <a:pt x="3090659" y="457524"/>
                </a:lnTo>
                <a:lnTo>
                  <a:pt x="3141953" y="459517"/>
                </a:lnTo>
                <a:lnTo>
                  <a:pt x="3193431" y="460769"/>
                </a:lnTo>
                <a:lnTo>
                  <a:pt x="3296808" y="461551"/>
                </a:lnTo>
                <a:lnTo>
                  <a:pt x="6552656" y="459127"/>
                </a:lnTo>
                <a:lnTo>
                  <a:pt x="6548904" y="4560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</TotalTime>
  <Words>1668</Words>
  <Application>Microsoft Office PowerPoint</Application>
  <PresentationFormat>Presentación en pantalla (4:3)</PresentationFormat>
  <Paragraphs>142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Guía para la presentación de la  Declaración de modificación  patrimonial, de intereses y la Constancia de presentación  de declaración fiscal.</vt:lpstr>
      <vt:lpstr>Objetivo de la Declaración de Modificación  Patrimonial y de Intereses, así como de la Constancia de la Presentación de la Declaración Fiscal.</vt:lpstr>
      <vt:lpstr>Fundamento legal de la Declaración  de modificación  patrimonial y de intereses</vt:lpstr>
      <vt:lpstr>Sistema Nacional Anticorrupción</vt:lpstr>
      <vt:lpstr>Tipos de Declaraciones y  plazos para presentarlas</vt:lpstr>
      <vt:lpstr>Presentación de PowerPoint</vt:lpstr>
      <vt:lpstr>Recomendaciones</vt:lpstr>
      <vt:lpstr>Presentación de PowerPoint</vt:lpstr>
      <vt:lpstr>Acceso</vt:lpstr>
      <vt:lpstr>Presentación de PowerPoint</vt:lpstr>
      <vt:lpstr>Paso 2 Una vez que le damos CLICK a la opción de “Regístrate aquí” nos aparecerá una pantalla con el Aviso de Privacidad Integral, al que le daremos CLICK en “He leído y acepto los términos” para poder continuar: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la Declaración Podemos seleccionar el tipo de declaración del sistema a través de dos menús, ya sea del menú inferior, o del menú superior. Una vez seleccionada le daremos CLICK en aceptar los términos para comenzar a llenarla:</vt:lpstr>
      <vt:lpstr>Presentación de PowerPoint</vt:lpstr>
      <vt:lpstr>Presentación de la Declaración</vt:lpstr>
      <vt:lpstr>Criterios para presentar Declaración de situación  patrimonial y de intereses conforme a tu nivel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Código de Ética establece:</vt:lpstr>
      <vt:lpstr>Presentación de PowerPoint</vt:lpstr>
      <vt:lpstr>!Si tienes dudas, aquí estamos¡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Gerardo Clara Moctezuma</cp:lastModifiedBy>
  <cp:revision>39</cp:revision>
  <dcterms:created xsi:type="dcterms:W3CDTF">2020-05-15T23:33:18Z</dcterms:created>
  <dcterms:modified xsi:type="dcterms:W3CDTF">2020-05-18T15:44:22Z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2020-04-30T00:00:00Z</vt:filetime>
  </property>
  <property fmtid="{D5CDD505-2E9C-101B-9397-08002B2CF9AE}" pid="3" name="Creator">
    <vt:lpwstr>Microsoft® PowerPoint® para Office 365</vt:lpwstr>
  </property>
  <property fmtid="{D5CDD505-2E9C-101B-9397-08002B2CF9AE}" pid="4" name="LastSaved">
    <vt:filetime>2020-05-15T00:00:00Z</vt:filetime>
  </property>
</Properties>
</file>